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9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ad Ullah" userId="cd7d250b-3458-4dc0-81b2-64499273baa2" providerId="ADAL" clId="{CE4E58CC-433E-41EA-9305-D4095757DD2A}"/>
    <pc:docChg chg="modSld">
      <pc:chgData name="Asad Ullah" userId="cd7d250b-3458-4dc0-81b2-64499273baa2" providerId="ADAL" clId="{CE4E58CC-433E-41EA-9305-D4095757DD2A}" dt="2023-05-24T16:23:18.207" v="1" actId="1035"/>
      <pc:docMkLst>
        <pc:docMk/>
      </pc:docMkLst>
      <pc:sldChg chg="modSp mod">
        <pc:chgData name="Asad Ullah" userId="cd7d250b-3458-4dc0-81b2-64499273baa2" providerId="ADAL" clId="{CE4E58CC-433E-41EA-9305-D4095757DD2A}" dt="2023-05-24T16:23:18.207" v="1" actId="1035"/>
        <pc:sldMkLst>
          <pc:docMk/>
          <pc:sldMk cId="0" sldId="256"/>
        </pc:sldMkLst>
        <pc:picChg chg="mod">
          <ac:chgData name="Asad Ullah" userId="cd7d250b-3458-4dc0-81b2-64499273baa2" providerId="ADAL" clId="{CE4E58CC-433E-41EA-9305-D4095757DD2A}" dt="2023-05-24T16:23:18.207" v="1" actId="1035"/>
          <ac:picMkLst>
            <pc:docMk/>
            <pc:sldMk cId="0" sldId="256"/>
            <ac:picMk id="2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2172" y="300990"/>
            <a:ext cx="10747654" cy="1068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3280" y="1469517"/>
            <a:ext cx="10505439" cy="458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20040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github.com/asadullah1998/Capstone-Project-IBM-Data-Science-Professional-Certificate/blob/main/W1%20Data%20Extraction%20and%20Wrangling/3_Capstone%20W1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asadullah1998/Capstone-Project-IBM-Data-Science-Professional-Certificate/blob/main/W2%20Exploratory%20Data%20Analysis/2_IBM-DS0321EN-SkillsNetwork_labs_module_2_jupyter-labs-eda-dataviz.ipynb.jupyterlite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adullah1998/Capstone-Project-IBM-Data-Science-Professional-Certificate/blob/main/W2%20Exploratory%20Data%20Analysis/1_jupyter-labs-eda-sql-coursera_sqllite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adullah1998/Capstone-Project-IBM-Data-Science-Professional-Certificate/blob/main/W3%20Interactive%20Visual%20Analytics%20and%20Dashboard/2_spacex_dash_app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adullah1998/Capstone-Project-IBM-Data-Science-Professional-Certificate/blob/main/W4%20Predictive%20Analysis%20(Classification)/IBM-DS0321EN-SkillsNetwork_labs_module_4_SpaceX_Machine_Learning_Prediction_Part_5.jupyterlite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asadullah1998/Capstone-Project-IBM-Data-Science-Professional-Certificate/blob/main/W1%20Data%20Extraction%20and%20Wrangling/1_Capstone%20W1.ipyn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github.com/asadullah1998/Capstone-Project-IBM-Data-Science-Professional-Certificate/blob/main/W1%20Data%20Extraction%20and%20Wrangling/2_Capstone%20W1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3355" y="4912232"/>
            <a:ext cx="2056130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lang="en-US" spc="-85" dirty="0">
                <a:solidFill>
                  <a:srgbClr val="E7E6E6"/>
                </a:solidFill>
                <a:latin typeface="Microsoft Sans Serif"/>
                <a:cs typeface="Microsoft Sans Serif"/>
              </a:rPr>
              <a:t>Asad Ullah</a:t>
            </a:r>
          </a:p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-459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pc="15" dirty="0">
                <a:solidFill>
                  <a:srgbClr val="E7E6E6"/>
                </a:solidFill>
                <a:latin typeface="Microsoft Sans Serif"/>
                <a:cs typeface="Microsoft Sans Serif"/>
              </a:rPr>
              <a:t>24-May-2023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843280" y="1469517"/>
            <a:ext cx="10505439" cy="548740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5504815" marR="255904" indent="-228600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5504815" algn="l"/>
                <a:tab pos="5505450" algn="l"/>
              </a:tabLst>
            </a:pPr>
            <a:r>
              <a:rPr spc="-210" dirty="0"/>
              <a:t>We</a:t>
            </a:r>
            <a:r>
              <a:rPr spc="70" dirty="0"/>
              <a:t> </a:t>
            </a:r>
            <a:r>
              <a:rPr spc="-35" dirty="0"/>
              <a:t>performed</a:t>
            </a:r>
            <a:r>
              <a:rPr spc="75" dirty="0"/>
              <a:t> </a:t>
            </a:r>
            <a:r>
              <a:rPr spc="-30" dirty="0"/>
              <a:t>exploratory</a:t>
            </a:r>
            <a:r>
              <a:rPr spc="75" dirty="0"/>
              <a:t> </a:t>
            </a:r>
            <a:r>
              <a:rPr spc="-50" dirty="0"/>
              <a:t>data</a:t>
            </a:r>
            <a:r>
              <a:rPr spc="65" dirty="0"/>
              <a:t> </a:t>
            </a:r>
            <a:r>
              <a:rPr spc="-85" dirty="0"/>
              <a:t>analysis </a:t>
            </a:r>
            <a:r>
              <a:rPr spc="-570" dirty="0"/>
              <a:t> </a:t>
            </a:r>
            <a:r>
              <a:rPr spc="-70" dirty="0"/>
              <a:t>and</a:t>
            </a:r>
            <a:r>
              <a:rPr spc="65" dirty="0"/>
              <a:t> </a:t>
            </a:r>
            <a:r>
              <a:rPr spc="-40" dirty="0"/>
              <a:t>determined</a:t>
            </a:r>
            <a:r>
              <a:rPr spc="70" dirty="0"/>
              <a:t> </a:t>
            </a:r>
            <a:r>
              <a:rPr spc="-35" dirty="0"/>
              <a:t>the</a:t>
            </a:r>
            <a:r>
              <a:rPr spc="70" dirty="0"/>
              <a:t> </a:t>
            </a:r>
            <a:r>
              <a:rPr spc="-15" dirty="0"/>
              <a:t>training</a:t>
            </a:r>
            <a:r>
              <a:rPr spc="70" dirty="0"/>
              <a:t> </a:t>
            </a:r>
            <a:r>
              <a:rPr spc="-70" dirty="0"/>
              <a:t>labels.</a:t>
            </a:r>
          </a:p>
          <a:p>
            <a:pPr marL="5504815" marR="5080" indent="-228600">
              <a:lnSpc>
                <a:spcPts val="2380"/>
              </a:lnSpc>
              <a:spcBef>
                <a:spcPts val="1000"/>
              </a:spcBef>
              <a:buFont typeface="Arial MT"/>
              <a:buChar char="•"/>
              <a:tabLst>
                <a:tab pos="5504815" algn="l"/>
                <a:tab pos="5505450" algn="l"/>
              </a:tabLst>
            </a:pPr>
            <a:r>
              <a:rPr spc="-210" dirty="0"/>
              <a:t>We</a:t>
            </a:r>
            <a:r>
              <a:rPr spc="-204" dirty="0"/>
              <a:t> </a:t>
            </a:r>
            <a:r>
              <a:rPr spc="-60" dirty="0"/>
              <a:t>calculated </a:t>
            </a:r>
            <a:r>
              <a:rPr spc="-35" dirty="0"/>
              <a:t>the </a:t>
            </a:r>
            <a:r>
              <a:rPr spc="-55" dirty="0"/>
              <a:t>number </a:t>
            </a:r>
            <a:r>
              <a:rPr spc="-5" dirty="0"/>
              <a:t>of </a:t>
            </a:r>
            <a:r>
              <a:rPr spc="-90" dirty="0"/>
              <a:t>launches</a:t>
            </a:r>
            <a:r>
              <a:rPr spc="-85" dirty="0"/>
              <a:t> </a:t>
            </a:r>
            <a:r>
              <a:rPr spc="-30" dirty="0"/>
              <a:t>at </a:t>
            </a:r>
            <a:r>
              <a:rPr spc="-25" dirty="0"/>
              <a:t> </a:t>
            </a:r>
            <a:r>
              <a:rPr spc="-120" dirty="0"/>
              <a:t>each</a:t>
            </a:r>
            <a:r>
              <a:rPr spc="65" dirty="0"/>
              <a:t> </a:t>
            </a:r>
            <a:r>
              <a:rPr spc="-50" dirty="0"/>
              <a:t>site,</a:t>
            </a:r>
            <a:r>
              <a:rPr spc="65" dirty="0"/>
              <a:t> </a:t>
            </a:r>
            <a:r>
              <a:rPr spc="-70" dirty="0"/>
              <a:t>and</a:t>
            </a:r>
            <a:r>
              <a:rPr spc="75" dirty="0"/>
              <a:t> </a:t>
            </a:r>
            <a:r>
              <a:rPr spc="-35" dirty="0"/>
              <a:t>the</a:t>
            </a:r>
            <a:r>
              <a:rPr spc="75" dirty="0"/>
              <a:t> </a:t>
            </a:r>
            <a:r>
              <a:rPr spc="-55" dirty="0"/>
              <a:t>number</a:t>
            </a:r>
            <a:r>
              <a:rPr spc="75" dirty="0"/>
              <a:t> </a:t>
            </a:r>
            <a:r>
              <a:rPr spc="-70" dirty="0"/>
              <a:t>and</a:t>
            </a:r>
            <a:r>
              <a:rPr spc="70" dirty="0"/>
              <a:t> </a:t>
            </a:r>
            <a:r>
              <a:rPr spc="-80" dirty="0"/>
              <a:t>occurrence </a:t>
            </a:r>
            <a:r>
              <a:rPr spc="-565" dirty="0"/>
              <a:t> </a:t>
            </a:r>
            <a:r>
              <a:rPr spc="-5" dirty="0"/>
              <a:t>of</a:t>
            </a:r>
            <a:r>
              <a:rPr spc="65" dirty="0"/>
              <a:t> </a:t>
            </a:r>
            <a:r>
              <a:rPr spc="-120" dirty="0"/>
              <a:t>each</a:t>
            </a:r>
            <a:r>
              <a:rPr spc="75" dirty="0"/>
              <a:t> </a:t>
            </a:r>
            <a:r>
              <a:rPr spc="-5" dirty="0"/>
              <a:t>orbits</a:t>
            </a:r>
          </a:p>
          <a:p>
            <a:pPr marL="5504815" marR="26670" indent="-228600">
              <a:lnSpc>
                <a:spcPts val="2380"/>
              </a:lnSpc>
              <a:spcBef>
                <a:spcPts val="985"/>
              </a:spcBef>
              <a:buFont typeface="Arial MT"/>
              <a:buChar char="•"/>
              <a:tabLst>
                <a:tab pos="5504815" algn="l"/>
                <a:tab pos="5505450" algn="l"/>
              </a:tabLst>
            </a:pPr>
            <a:r>
              <a:rPr spc="-210" dirty="0"/>
              <a:t>We</a:t>
            </a:r>
            <a:r>
              <a:rPr spc="85" dirty="0"/>
              <a:t> </a:t>
            </a:r>
            <a:r>
              <a:rPr spc="-60" dirty="0"/>
              <a:t>created</a:t>
            </a:r>
            <a:r>
              <a:rPr spc="75" dirty="0"/>
              <a:t> </a:t>
            </a:r>
            <a:r>
              <a:rPr spc="-35" dirty="0"/>
              <a:t>landing</a:t>
            </a:r>
            <a:r>
              <a:rPr spc="75" dirty="0"/>
              <a:t> </a:t>
            </a:r>
            <a:r>
              <a:rPr spc="-60" dirty="0"/>
              <a:t>outcome</a:t>
            </a:r>
            <a:r>
              <a:rPr spc="75" dirty="0"/>
              <a:t> </a:t>
            </a:r>
            <a:r>
              <a:rPr spc="-45" dirty="0"/>
              <a:t>label</a:t>
            </a:r>
            <a:r>
              <a:rPr spc="60" dirty="0"/>
              <a:t> </a:t>
            </a:r>
            <a:r>
              <a:rPr spc="-30" dirty="0"/>
              <a:t>from </a:t>
            </a:r>
            <a:r>
              <a:rPr spc="-25" dirty="0"/>
              <a:t> </a:t>
            </a:r>
            <a:r>
              <a:rPr spc="-55" dirty="0"/>
              <a:t>outcome</a:t>
            </a:r>
            <a:r>
              <a:rPr spc="65" dirty="0"/>
              <a:t> </a:t>
            </a:r>
            <a:r>
              <a:rPr spc="-60" dirty="0"/>
              <a:t>column</a:t>
            </a:r>
            <a:r>
              <a:rPr spc="60" dirty="0"/>
              <a:t> </a:t>
            </a:r>
            <a:r>
              <a:rPr spc="-70" dirty="0"/>
              <a:t>and</a:t>
            </a:r>
            <a:r>
              <a:rPr spc="65" dirty="0"/>
              <a:t> </a:t>
            </a:r>
            <a:r>
              <a:rPr spc="-30" dirty="0"/>
              <a:t>exported</a:t>
            </a:r>
            <a:r>
              <a:rPr spc="80" dirty="0"/>
              <a:t> </a:t>
            </a:r>
            <a:r>
              <a:rPr spc="-35" dirty="0"/>
              <a:t>the</a:t>
            </a:r>
            <a:r>
              <a:rPr spc="65" dirty="0"/>
              <a:t> </a:t>
            </a:r>
            <a:r>
              <a:rPr spc="-50" dirty="0"/>
              <a:t>results </a:t>
            </a:r>
            <a:r>
              <a:rPr spc="-570" dirty="0"/>
              <a:t> </a:t>
            </a:r>
            <a:r>
              <a:rPr spc="40" dirty="0"/>
              <a:t>to</a:t>
            </a:r>
            <a:r>
              <a:rPr spc="75" dirty="0"/>
              <a:t> </a:t>
            </a:r>
            <a:r>
              <a:rPr spc="-114" dirty="0"/>
              <a:t>csv.</a:t>
            </a:r>
          </a:p>
          <a:p>
            <a:pPr marL="5504815" marR="80645" indent="-228600">
              <a:lnSpc>
                <a:spcPct val="99900"/>
              </a:lnSpc>
              <a:spcBef>
                <a:spcPts val="1365"/>
              </a:spcBef>
              <a:buFont typeface="Arial MT"/>
              <a:buChar char="•"/>
              <a:tabLst>
                <a:tab pos="5504815" algn="l"/>
                <a:tab pos="5505450" algn="l"/>
              </a:tabLst>
            </a:pPr>
            <a:r>
              <a:rPr spc="-145" dirty="0"/>
              <a:t>The</a:t>
            </a:r>
            <a:r>
              <a:rPr spc="65" dirty="0"/>
              <a:t> </a:t>
            </a:r>
            <a:r>
              <a:rPr spc="-15" dirty="0"/>
              <a:t>link</a:t>
            </a:r>
            <a:r>
              <a:rPr spc="75" dirty="0"/>
              <a:t> </a:t>
            </a:r>
            <a:r>
              <a:rPr spc="40" dirty="0"/>
              <a:t>to</a:t>
            </a:r>
            <a:r>
              <a:rPr spc="70" dirty="0"/>
              <a:t> </a:t>
            </a:r>
            <a:r>
              <a:rPr spc="-35" dirty="0"/>
              <a:t>the</a:t>
            </a:r>
            <a:r>
              <a:rPr spc="75" dirty="0"/>
              <a:t> </a:t>
            </a:r>
            <a:r>
              <a:rPr spc="-20" dirty="0"/>
              <a:t>notebook</a:t>
            </a:r>
            <a:r>
              <a:rPr spc="70" dirty="0"/>
              <a:t> </a:t>
            </a:r>
            <a:r>
              <a:rPr spc="-65" dirty="0"/>
              <a:t>is</a:t>
            </a:r>
            <a:endParaRPr lang="en-US" spc="-65" dirty="0"/>
          </a:p>
          <a:p>
            <a:pPr marL="5276215" marR="80645">
              <a:lnSpc>
                <a:spcPct val="99900"/>
              </a:lnSpc>
              <a:spcBef>
                <a:spcPts val="1365"/>
              </a:spcBef>
              <a:tabLst>
                <a:tab pos="5504815" algn="l"/>
                <a:tab pos="5505450" algn="l"/>
              </a:tabLst>
            </a:pPr>
            <a:r>
              <a:rPr lang="en-US" sz="1600" spc="-65" dirty="0">
                <a:solidFill>
                  <a:srgbClr val="1C7CDB"/>
                </a:solidFill>
                <a:hlinkClick r:id="rId2"/>
              </a:rPr>
              <a:t>https://github.com/asadullah1998/Capstone-Project-IBM-Data-Science-Professional-Certificate/blob/main/W1%20Data%20Extraction%20and%20Wrangling/3_Capstone%20W1.ipynb</a:t>
            </a:r>
            <a:endParaRPr lang="en-US" sz="1600" spc="-65" dirty="0">
              <a:solidFill>
                <a:srgbClr val="1C7CDB"/>
              </a:solidFill>
            </a:endParaRPr>
          </a:p>
          <a:p>
            <a:pPr marL="5504815" marR="80645" indent="-228600">
              <a:lnSpc>
                <a:spcPct val="99900"/>
              </a:lnSpc>
              <a:spcBef>
                <a:spcPts val="1365"/>
              </a:spcBef>
              <a:buFont typeface="Arial MT"/>
              <a:buChar char="•"/>
              <a:tabLst>
                <a:tab pos="5504815" algn="l"/>
                <a:tab pos="5505450" algn="l"/>
              </a:tabLst>
            </a:pPr>
            <a:endParaRPr lang="en-US" spc="-65" dirty="0">
              <a:solidFill>
                <a:srgbClr val="1C7CDB"/>
              </a:solidFill>
            </a:endParaRPr>
          </a:p>
          <a:p>
            <a:pPr marL="5504815" marR="80645" indent="-228600">
              <a:lnSpc>
                <a:spcPct val="99900"/>
              </a:lnSpc>
              <a:spcBef>
                <a:spcPts val="1365"/>
              </a:spcBef>
              <a:buFont typeface="Arial MT"/>
              <a:buChar char="•"/>
              <a:tabLst>
                <a:tab pos="5504815" algn="l"/>
                <a:tab pos="5505450" algn="l"/>
              </a:tabLst>
            </a:pPr>
            <a:endParaRPr spc="-65" dirty="0">
              <a:solidFill>
                <a:srgbClr val="1C7CDB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1280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</a:t>
            </a:r>
            <a:r>
              <a:rPr sz="3700" spc="55" dirty="0"/>
              <a:t> </a:t>
            </a:r>
            <a:r>
              <a:rPr sz="3700" spc="-85" dirty="0"/>
              <a:t>Wrangling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1488947"/>
            <a:ext cx="5017008" cy="39867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84306" y="6103723"/>
            <a:ext cx="32131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12188"/>
            <a:ext cx="481393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visualizing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50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4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6305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65" dirty="0"/>
              <a:t>EDA</a:t>
            </a:r>
            <a:r>
              <a:rPr sz="3700" spc="114" dirty="0"/>
              <a:t> </a:t>
            </a:r>
            <a:r>
              <a:rPr sz="3700" dirty="0"/>
              <a:t>with</a:t>
            </a:r>
            <a:r>
              <a:rPr sz="3700" spc="114" dirty="0"/>
              <a:t> </a:t>
            </a:r>
            <a:r>
              <a:rPr sz="3700" spc="-114" dirty="0"/>
              <a:t>Data</a:t>
            </a:r>
            <a:r>
              <a:rPr sz="3700" spc="130" dirty="0"/>
              <a:t> </a:t>
            </a:r>
            <a:r>
              <a:rPr sz="3700" spc="-75" dirty="0"/>
              <a:t>Visualization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6175628" y="4591303"/>
            <a:ext cx="5711572" cy="18537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9591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endParaRPr lang="en-US" sz="2200" spc="-6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12700" marR="295910">
              <a:lnSpc>
                <a:spcPct val="100000"/>
              </a:lnSpc>
              <a:spcBef>
                <a:spcPts val="95"/>
              </a:spcBef>
              <a:tabLst>
                <a:tab pos="240665" algn="l"/>
                <a:tab pos="241300" algn="l"/>
              </a:tabLst>
            </a:pPr>
            <a:r>
              <a:rPr lang="en-US" sz="16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https://github.com/asadullah1998/Capstone-Project-IBM-Data-Science-Professional-Certificate/blob/main/W2%20Exploratory%20Data%20Analysis/2_IBM-DS0321EN-SkillsNetwork_labs_module_2_jupyter-labs-eda-dataviz.ipynb.jupyterlite.ipynb</a:t>
            </a:r>
            <a:endParaRPr lang="en-US" sz="2200" spc="-6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3670300" marR="295910" lvl="8">
              <a:spcBef>
                <a:spcPts val="95"/>
              </a:spcBef>
              <a:tabLst>
                <a:tab pos="240665" algn="l"/>
                <a:tab pos="241300" algn="l"/>
              </a:tabLst>
            </a:pPr>
            <a:r>
              <a:rPr lang="en-US"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                      </a:t>
            </a: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 dirty="0">
              <a:latin typeface="Microsoft Sans Serif"/>
              <a:cs typeface="Microsoft Sans Serif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A42E21-56DF-A82B-F499-4D8A9908A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49" y="3761830"/>
            <a:ext cx="5366003" cy="2705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B92D78-62BB-BF35-BDB1-9DDC966E8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627" y="1458800"/>
            <a:ext cx="5550891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3510"/>
            <a:ext cx="9271000" cy="4941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762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PostgreSQL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database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without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leaving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jupyter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wrote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out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2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unique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mission.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carried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launched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NASA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767070"/>
                </a:solidFill>
                <a:latin typeface="Microsoft Sans Serif"/>
                <a:cs typeface="Microsoft Sans Serif"/>
              </a:rPr>
              <a:t>(CRS)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average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carried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F9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v1.1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39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number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successful</a:t>
            </a:r>
            <a:r>
              <a:rPr sz="17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failure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failed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7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drone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ship,</a:t>
            </a:r>
            <a:r>
              <a:rPr sz="17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their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names.</a:t>
            </a:r>
            <a:endParaRPr sz="1700" dirty="0">
              <a:latin typeface="Microsoft Sans Serif"/>
              <a:cs typeface="Microsoft Sans Serif"/>
            </a:endParaRPr>
          </a:p>
          <a:p>
            <a:pPr marL="241300" marR="16637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</a:p>
          <a:p>
            <a:pPr marL="12700" marR="166370">
              <a:lnSpc>
                <a:spcPct val="100000"/>
              </a:lnSpc>
              <a:spcBef>
                <a:spcPts val="1370"/>
              </a:spcBef>
              <a:tabLst>
                <a:tab pos="240665" algn="l"/>
                <a:tab pos="241300" algn="l"/>
              </a:tabLst>
            </a:pPr>
            <a:r>
              <a:rPr lang="en-US" sz="16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https://github.com/asadullah1998/Capstone-Project-IBM-Data-Science-Professional-Certificate/blob/main/W2%20Exploratory%20Data%20Analysis/1_jupyter-labs-eda-sql-coursera_sqllite.ipynb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12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28346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65" dirty="0"/>
              <a:t>EDA</a:t>
            </a:r>
            <a:r>
              <a:rPr sz="3700" spc="95" dirty="0"/>
              <a:t> </a:t>
            </a:r>
            <a:r>
              <a:rPr sz="3700" dirty="0"/>
              <a:t>with</a:t>
            </a:r>
            <a:r>
              <a:rPr sz="3700" spc="110" dirty="0"/>
              <a:t> </a:t>
            </a:r>
            <a:r>
              <a:rPr sz="3700" spc="-330" dirty="0"/>
              <a:t>SQL</a:t>
            </a:r>
            <a:endParaRPr sz="3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523746"/>
            <a:ext cx="10274300" cy="4149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2200">
              <a:latin typeface="Microsoft Sans Serif"/>
              <a:cs typeface="Microsoft Sans Serif"/>
            </a:endParaRPr>
          </a:p>
          <a:p>
            <a:pPr marL="241300" marR="5715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assigned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success)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1.i.e.,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0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failure,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success.</a:t>
            </a:r>
            <a:endParaRPr sz="2200">
              <a:latin typeface="Microsoft Sans Serif"/>
              <a:cs typeface="Microsoft Sans Serif"/>
            </a:endParaRPr>
          </a:p>
          <a:p>
            <a:pPr marL="241300" marR="810895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color-labeled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identified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  <a:p>
            <a:pPr marL="241300" marR="256540" indent="-22923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proximities.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30"/>
              </a:spcBef>
              <a:buChar char="-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Are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near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railways,</a:t>
            </a:r>
            <a:r>
              <a:rPr sz="18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highways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coastlines.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395"/>
              </a:spcBef>
              <a:buChar char="-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Do</a:t>
            </a:r>
            <a:r>
              <a:rPr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keep</a:t>
            </a:r>
            <a:r>
              <a:rPr sz="18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certain</a:t>
            </a:r>
            <a:r>
              <a:rPr sz="18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away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cities.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13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73507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45" dirty="0"/>
              <a:t>Build</a:t>
            </a:r>
            <a:r>
              <a:rPr sz="3700" spc="125" dirty="0"/>
              <a:t> </a:t>
            </a:r>
            <a:r>
              <a:rPr sz="3700" spc="-175" dirty="0"/>
              <a:t>an</a:t>
            </a:r>
            <a:r>
              <a:rPr sz="3700" spc="120" dirty="0"/>
              <a:t> </a:t>
            </a:r>
            <a:r>
              <a:rPr sz="3700" spc="-80" dirty="0"/>
              <a:t>Interactive</a:t>
            </a:r>
            <a:r>
              <a:rPr sz="3700" spc="125" dirty="0"/>
              <a:t> </a:t>
            </a:r>
            <a:r>
              <a:rPr sz="3700" spc="-140" dirty="0"/>
              <a:t>Map</a:t>
            </a:r>
            <a:r>
              <a:rPr sz="3700" spc="125" dirty="0"/>
              <a:t> </a:t>
            </a:r>
            <a:r>
              <a:rPr sz="3700" dirty="0"/>
              <a:t>with</a:t>
            </a:r>
            <a:r>
              <a:rPr sz="3700" spc="130" dirty="0"/>
              <a:t> </a:t>
            </a:r>
            <a:r>
              <a:rPr sz="3700" spc="-90" dirty="0"/>
              <a:t>Folium</a:t>
            </a:r>
            <a:endParaRPr sz="3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183" y="1663344"/>
            <a:ext cx="9515475" cy="3342582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(Kg)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endParaRPr lang="en-US" sz="2200" spc="-6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12065">
              <a:lnSpc>
                <a:spcPct val="100000"/>
              </a:lnSpc>
              <a:spcBef>
                <a:spcPts val="1390"/>
              </a:spcBef>
              <a:tabLst>
                <a:tab pos="240665" algn="l"/>
                <a:tab pos="241935" algn="l"/>
              </a:tabLst>
            </a:pPr>
            <a:r>
              <a:rPr lang="en-US" sz="1600" dirty="0">
                <a:latin typeface="Microsoft Sans Serif"/>
                <a:cs typeface="Microsoft Sans Serif"/>
                <a:hlinkClick r:id="rId2"/>
              </a:rPr>
              <a:t>https://github.com/asadullah1998/Capstone-Project-IBM-Data-Science-Professional-Certificate/blob/main/W3%20Interactive%20Visual%20Analytics%20and%20Dashboard/2_spacex_dash_app.py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14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431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45" dirty="0"/>
              <a:t>Build</a:t>
            </a:r>
            <a:r>
              <a:rPr sz="3700" spc="135" dirty="0"/>
              <a:t> </a:t>
            </a:r>
            <a:r>
              <a:rPr sz="3700" spc="-250" dirty="0"/>
              <a:t>a</a:t>
            </a:r>
            <a:r>
              <a:rPr sz="3700" spc="114" dirty="0"/>
              <a:t> </a:t>
            </a:r>
            <a:r>
              <a:rPr sz="3700" spc="-100" dirty="0"/>
              <a:t>Dashboard</a:t>
            </a:r>
            <a:r>
              <a:rPr sz="3700" spc="160" dirty="0"/>
              <a:t> </a:t>
            </a:r>
            <a:r>
              <a:rPr sz="3700" dirty="0"/>
              <a:t>with</a:t>
            </a:r>
            <a:r>
              <a:rPr sz="3700" spc="125" dirty="0"/>
              <a:t> </a:t>
            </a:r>
            <a:r>
              <a:rPr sz="3700" spc="-55" dirty="0"/>
              <a:t>Plotly</a:t>
            </a:r>
            <a:r>
              <a:rPr sz="3700" spc="135" dirty="0"/>
              <a:t> </a:t>
            </a:r>
            <a:r>
              <a:rPr sz="3700" spc="-180" dirty="0"/>
              <a:t>Dash</a:t>
            </a:r>
            <a:endParaRPr sz="3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444355" cy="43569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numpy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our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testing.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1878964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GridSearchCV.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4692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metric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our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model,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 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 using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engineering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tuning.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33972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endParaRPr lang="en-US" sz="2200" spc="-6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12700" marR="339725">
              <a:lnSpc>
                <a:spcPct val="100000"/>
              </a:lnSpc>
              <a:spcBef>
                <a:spcPts val="1405"/>
              </a:spcBef>
              <a:tabLst>
                <a:tab pos="240665" algn="l"/>
                <a:tab pos="241300" algn="l"/>
              </a:tabLst>
            </a:pPr>
            <a:r>
              <a:rPr lang="en-US" sz="1600" dirty="0">
                <a:latin typeface="Microsoft Sans Serif"/>
                <a:cs typeface="Microsoft Sans Serif"/>
                <a:hlinkClick r:id="rId2"/>
              </a:rPr>
              <a:t>https://github.com/asadullah1998/Capstone-Project-IBM-Data-Science-Professional-Certificate/blob/main/W4%20Predictive%20Analysis%20(Classification)/IBM-DS0321EN-SkillsNetwork_labs_module_4_SpaceX_Machine_Learning_Prediction_Part_5.jupyterlite.ipynb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15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7500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85" dirty="0"/>
              <a:t>Predictive</a:t>
            </a:r>
            <a:r>
              <a:rPr sz="3700" spc="150" dirty="0"/>
              <a:t> </a:t>
            </a:r>
            <a:r>
              <a:rPr sz="3700" spc="-130" dirty="0"/>
              <a:t>Analysis</a:t>
            </a:r>
            <a:r>
              <a:rPr sz="3700" spc="155" dirty="0"/>
              <a:t> </a:t>
            </a:r>
            <a:r>
              <a:rPr sz="3700" spc="-125" dirty="0"/>
              <a:t>(Classification)</a:t>
            </a:r>
            <a:endParaRPr sz="3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645056"/>
            <a:ext cx="5121275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16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14535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65" dirty="0"/>
              <a:t>Results</a:t>
            </a:r>
            <a:endParaRPr sz="3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3762" y="2074291"/>
            <a:ext cx="104044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60267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Flight</a:t>
            </a:r>
            <a:r>
              <a:rPr sz="3700" spc="145" dirty="0"/>
              <a:t> </a:t>
            </a:r>
            <a:r>
              <a:rPr sz="3700" spc="-120" dirty="0"/>
              <a:t>Number</a:t>
            </a:r>
            <a:r>
              <a:rPr sz="3700" spc="135" dirty="0"/>
              <a:t> </a:t>
            </a:r>
            <a:r>
              <a:rPr sz="3700" spc="-180" dirty="0"/>
              <a:t>vs.</a:t>
            </a:r>
            <a:r>
              <a:rPr sz="3700" spc="130" dirty="0"/>
              <a:t> </a:t>
            </a:r>
            <a:r>
              <a:rPr sz="3700" spc="-160" dirty="0"/>
              <a:t>Launch</a:t>
            </a:r>
            <a:r>
              <a:rPr sz="3700" spc="155" dirty="0"/>
              <a:t> </a:t>
            </a:r>
            <a:r>
              <a:rPr sz="3700" spc="-130" dirty="0"/>
              <a:t>Site</a:t>
            </a:r>
            <a:endParaRPr sz="37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5483" y="2953511"/>
            <a:ext cx="9677400" cy="25054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943" y="1368678"/>
            <a:ext cx="203200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spc="-125" dirty="0"/>
              <a:t>Payload</a:t>
            </a:r>
            <a:r>
              <a:rPr sz="3200" spc="70" dirty="0"/>
              <a:t> </a:t>
            </a:r>
            <a:r>
              <a:rPr sz="3200" spc="-155" dirty="0"/>
              <a:t>vs. </a:t>
            </a:r>
            <a:r>
              <a:rPr sz="3200" spc="-835" dirty="0"/>
              <a:t> </a:t>
            </a:r>
            <a:r>
              <a:rPr sz="3200" spc="-135" dirty="0"/>
              <a:t>Launch</a:t>
            </a:r>
            <a:r>
              <a:rPr sz="3200" spc="50" dirty="0"/>
              <a:t> </a:t>
            </a:r>
            <a:r>
              <a:rPr sz="3200" spc="-110" dirty="0"/>
              <a:t>Site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4318565" y="766826"/>
            <a:ext cx="40640" cy="5411470"/>
          </a:xfrm>
          <a:custGeom>
            <a:avLst/>
            <a:gdLst/>
            <a:ahLst/>
            <a:cxnLst/>
            <a:rect l="l" t="t" r="r" b="b"/>
            <a:pathLst>
              <a:path w="40639" h="5411470">
                <a:moveTo>
                  <a:pt x="20219" y="-20637"/>
                </a:moveTo>
                <a:lnTo>
                  <a:pt x="20219" y="5432082"/>
                </a:lnTo>
              </a:path>
            </a:pathLst>
          </a:custGeom>
          <a:ln w="81713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9565" y="3179064"/>
            <a:ext cx="6778010" cy="23746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5919" y="1195220"/>
            <a:ext cx="6533425" cy="15814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640" y="1951126"/>
            <a:ext cx="2541905" cy="310578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14630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70" dirty="0"/>
              <a:t>Outline</a:t>
            </a:r>
            <a:endParaRPr sz="3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53917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Success</a:t>
            </a:r>
            <a:r>
              <a:rPr spc="114" dirty="0"/>
              <a:t> </a:t>
            </a:r>
            <a:r>
              <a:rPr spc="-204" dirty="0"/>
              <a:t>Rate</a:t>
            </a:r>
            <a:r>
              <a:rPr spc="114" dirty="0"/>
              <a:t> </a:t>
            </a:r>
            <a:r>
              <a:rPr spc="-170" dirty="0"/>
              <a:t>vs.</a:t>
            </a:r>
            <a:r>
              <a:rPr spc="114" dirty="0"/>
              <a:t> </a:t>
            </a:r>
            <a:r>
              <a:rPr spc="-10" dirty="0"/>
              <a:t>Orbit</a:t>
            </a:r>
            <a:r>
              <a:rPr spc="120" dirty="0"/>
              <a:t> </a:t>
            </a:r>
            <a:r>
              <a:rPr spc="-185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550285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75" dirty="0">
                <a:latin typeface="Microsoft Sans Serif"/>
                <a:cs typeface="Microsoft Sans Serif"/>
              </a:rPr>
              <a:t>From </a:t>
            </a:r>
            <a:r>
              <a:rPr sz="2200" spc="-35" dirty="0">
                <a:latin typeface="Microsoft Sans Serif"/>
                <a:cs typeface="Microsoft Sans Serif"/>
              </a:rPr>
              <a:t>the </a:t>
            </a:r>
            <a:r>
              <a:rPr sz="2200" dirty="0">
                <a:latin typeface="Microsoft Sans Serif"/>
                <a:cs typeface="Microsoft Sans Serif"/>
              </a:rPr>
              <a:t>plot, </a:t>
            </a:r>
            <a:r>
              <a:rPr sz="2200" spc="-95" dirty="0">
                <a:latin typeface="Microsoft Sans Serif"/>
                <a:cs typeface="Microsoft Sans Serif"/>
              </a:rPr>
              <a:t>we</a:t>
            </a:r>
            <a:r>
              <a:rPr sz="2200" spc="-90" dirty="0">
                <a:latin typeface="Microsoft Sans Serif"/>
                <a:cs typeface="Microsoft Sans Serif"/>
              </a:rPr>
              <a:t> </a:t>
            </a:r>
            <a:r>
              <a:rPr sz="2200" spc="-114" dirty="0">
                <a:latin typeface="Microsoft Sans Serif"/>
                <a:cs typeface="Microsoft Sans Serif"/>
              </a:rPr>
              <a:t>can</a:t>
            </a:r>
            <a:r>
              <a:rPr sz="2200" spc="-110" dirty="0">
                <a:latin typeface="Microsoft Sans Serif"/>
                <a:cs typeface="Microsoft Sans Serif"/>
              </a:rPr>
              <a:t> </a:t>
            </a:r>
            <a:r>
              <a:rPr sz="2200" spc="-135" dirty="0">
                <a:latin typeface="Microsoft Sans Serif"/>
                <a:cs typeface="Microsoft Sans Serif"/>
              </a:rPr>
              <a:t>see </a:t>
            </a:r>
            <a:r>
              <a:rPr sz="2200" spc="-13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tha</a:t>
            </a:r>
            <a:r>
              <a:rPr sz="2200" spc="-5" dirty="0">
                <a:latin typeface="Microsoft Sans Serif"/>
                <a:cs typeface="Microsoft Sans Serif"/>
              </a:rPr>
              <a:t>t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05" dirty="0">
                <a:latin typeface="Microsoft Sans Serif"/>
                <a:cs typeface="Microsoft Sans Serif"/>
              </a:rPr>
              <a:t>E</a:t>
            </a:r>
            <a:r>
              <a:rPr sz="2200" spc="-310" dirty="0">
                <a:latin typeface="Microsoft Sans Serif"/>
                <a:cs typeface="Microsoft Sans Serif"/>
              </a:rPr>
              <a:t>S</a:t>
            </a:r>
            <a:r>
              <a:rPr sz="2200" spc="-5" dirty="0">
                <a:latin typeface="Microsoft Sans Serif"/>
                <a:cs typeface="Microsoft Sans Serif"/>
              </a:rPr>
              <a:t>-</a:t>
            </a:r>
            <a:r>
              <a:rPr sz="2200" spc="-40" dirty="0">
                <a:latin typeface="Microsoft Sans Serif"/>
                <a:cs typeface="Microsoft Sans Serif"/>
              </a:rPr>
              <a:t>L1,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235" dirty="0">
                <a:latin typeface="Microsoft Sans Serif"/>
                <a:cs typeface="Microsoft Sans Serif"/>
              </a:rPr>
              <a:t>GEO,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235" dirty="0">
                <a:latin typeface="Microsoft Sans Serif"/>
                <a:cs typeface="Microsoft Sans Serif"/>
              </a:rPr>
              <a:t>H</a:t>
            </a:r>
            <a:r>
              <a:rPr sz="2200" spc="-229" dirty="0">
                <a:latin typeface="Microsoft Sans Serif"/>
                <a:cs typeface="Microsoft Sans Serif"/>
              </a:rPr>
              <a:t>E</a:t>
            </a:r>
            <a:r>
              <a:rPr sz="2200" spc="-220" dirty="0">
                <a:latin typeface="Microsoft Sans Serif"/>
                <a:cs typeface="Microsoft Sans Serif"/>
              </a:rPr>
              <a:t>O</a:t>
            </a:r>
            <a:r>
              <a:rPr sz="2200" spc="-80" dirty="0">
                <a:latin typeface="Microsoft Sans Serif"/>
                <a:cs typeface="Microsoft Sans Serif"/>
              </a:rPr>
              <a:t>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85" dirty="0">
                <a:latin typeface="Microsoft Sans Serif"/>
                <a:cs typeface="Microsoft Sans Serif"/>
              </a:rPr>
              <a:t>SSO,  </a:t>
            </a:r>
            <a:r>
              <a:rPr sz="2200" spc="-180" dirty="0">
                <a:latin typeface="Microsoft Sans Serif"/>
                <a:cs typeface="Microsoft Sans Serif"/>
              </a:rPr>
              <a:t>VLEO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had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most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20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3367AE-7156-94B8-8A6F-88DF38E48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647570"/>
            <a:ext cx="77724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86482"/>
            <a:ext cx="1021270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LEO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58197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Flight</a:t>
            </a:r>
            <a:r>
              <a:rPr sz="3700" spc="140" dirty="0"/>
              <a:t> </a:t>
            </a:r>
            <a:r>
              <a:rPr sz="3700" spc="-120" dirty="0"/>
              <a:t>Number</a:t>
            </a:r>
            <a:r>
              <a:rPr sz="3700" spc="135" dirty="0"/>
              <a:t> </a:t>
            </a:r>
            <a:r>
              <a:rPr sz="3700" spc="-180" dirty="0"/>
              <a:t>vs.</a:t>
            </a:r>
            <a:r>
              <a:rPr sz="3700" spc="125" dirty="0"/>
              <a:t> </a:t>
            </a:r>
            <a:r>
              <a:rPr sz="3700" spc="-10" dirty="0"/>
              <a:t>Orbit</a:t>
            </a:r>
            <a:r>
              <a:rPr sz="3700" spc="130" dirty="0"/>
              <a:t> </a:t>
            </a:r>
            <a:r>
              <a:rPr sz="3700" spc="-190" dirty="0"/>
              <a:t>Type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644" y="3529584"/>
            <a:ext cx="8263128" cy="210464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21</a:t>
            </a:fld>
            <a:endParaRPr spc="7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74291"/>
            <a:ext cx="100063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PO,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45313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45" dirty="0"/>
              <a:t>Payload</a:t>
            </a:r>
            <a:r>
              <a:rPr sz="3700" spc="120" dirty="0"/>
              <a:t> </a:t>
            </a:r>
            <a:r>
              <a:rPr sz="3700" spc="-180" dirty="0"/>
              <a:t>vs.</a:t>
            </a:r>
            <a:r>
              <a:rPr sz="3700" spc="120" dirty="0"/>
              <a:t> </a:t>
            </a:r>
            <a:r>
              <a:rPr sz="3700" spc="-10" dirty="0"/>
              <a:t>Orbit</a:t>
            </a:r>
            <a:r>
              <a:rPr sz="3700" spc="135" dirty="0"/>
              <a:t> </a:t>
            </a:r>
            <a:r>
              <a:rPr sz="3700" spc="-190" dirty="0"/>
              <a:t>Type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6047" y="3429000"/>
            <a:ext cx="9083040" cy="2095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22</a:t>
            </a:fld>
            <a:endParaRPr spc="7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56489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Launch</a:t>
            </a:r>
            <a:r>
              <a:rPr spc="114" dirty="0"/>
              <a:t> </a:t>
            </a:r>
            <a:r>
              <a:rPr spc="-240" dirty="0"/>
              <a:t>Success</a:t>
            </a:r>
            <a:r>
              <a:rPr spc="114" dirty="0"/>
              <a:t> </a:t>
            </a:r>
            <a:r>
              <a:rPr spc="-150" dirty="0"/>
              <a:t>Yearly</a:t>
            </a:r>
            <a:r>
              <a:rPr spc="114" dirty="0"/>
              <a:t> </a:t>
            </a:r>
            <a:r>
              <a:rPr spc="-130" dirty="0"/>
              <a:t>Trend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272790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75" dirty="0">
                <a:latin typeface="Microsoft Sans Serif"/>
                <a:cs typeface="Microsoft Sans Serif"/>
              </a:rPr>
              <a:t>From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plot,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95" dirty="0">
                <a:latin typeface="Microsoft Sans Serif"/>
                <a:cs typeface="Microsoft Sans Serif"/>
              </a:rPr>
              <a:t>we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14" dirty="0">
                <a:latin typeface="Microsoft Sans Serif"/>
                <a:cs typeface="Microsoft Sans Serif"/>
              </a:rPr>
              <a:t>can </a:t>
            </a:r>
            <a:r>
              <a:rPr sz="2200" spc="-110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observe </a:t>
            </a:r>
            <a:r>
              <a:rPr sz="2200" spc="-10" dirty="0">
                <a:latin typeface="Microsoft Sans Serif"/>
                <a:cs typeface="Microsoft Sans Serif"/>
              </a:rPr>
              <a:t>that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-12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rate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90" dirty="0">
                <a:latin typeface="Microsoft Sans Serif"/>
                <a:cs typeface="Microsoft Sans Serif"/>
              </a:rPr>
              <a:t>since</a:t>
            </a:r>
            <a:r>
              <a:rPr sz="2200" spc="-85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2013 </a:t>
            </a:r>
            <a:r>
              <a:rPr sz="2200" spc="-10" dirty="0">
                <a:latin typeface="Microsoft Sans Serif"/>
                <a:cs typeface="Microsoft Sans Serif"/>
              </a:rPr>
              <a:t>kept </a:t>
            </a:r>
            <a:r>
              <a:rPr sz="2200" spc="-35" dirty="0">
                <a:latin typeface="Microsoft Sans Serif"/>
                <a:cs typeface="Microsoft Sans Serif"/>
              </a:rPr>
              <a:t>on 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increasing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35" dirty="0">
                <a:latin typeface="Microsoft Sans Serif"/>
                <a:cs typeface="Microsoft Sans Serif"/>
              </a:rPr>
              <a:t>till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63630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23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7164F0-2391-F8C0-C29A-1F703782F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962" y="1852677"/>
            <a:ext cx="8369981" cy="39640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67385"/>
            <a:ext cx="44913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All</a:t>
            </a:r>
            <a:r>
              <a:rPr sz="3700" spc="110" dirty="0"/>
              <a:t> </a:t>
            </a:r>
            <a:r>
              <a:rPr sz="3700" spc="-160" dirty="0"/>
              <a:t>Launch</a:t>
            </a:r>
            <a:r>
              <a:rPr sz="3700" spc="125" dirty="0"/>
              <a:t> </a:t>
            </a:r>
            <a:r>
              <a:rPr sz="3700" spc="-130" dirty="0"/>
              <a:t>Site</a:t>
            </a:r>
            <a:r>
              <a:rPr sz="3700" spc="125" dirty="0"/>
              <a:t> </a:t>
            </a:r>
            <a:r>
              <a:rPr sz="3700" spc="-225" dirty="0"/>
              <a:t>Names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833495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latin typeface="Microsoft Sans Serif"/>
                <a:cs typeface="Microsoft Sans Serif"/>
              </a:rPr>
              <a:t>We</a:t>
            </a:r>
            <a:r>
              <a:rPr sz="2200" spc="-204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used </a:t>
            </a:r>
            <a:r>
              <a:rPr sz="2200" spc="-35" dirty="0">
                <a:latin typeface="Microsoft Sans Serif"/>
                <a:cs typeface="Microsoft Sans Serif"/>
              </a:rPr>
              <a:t>the </a:t>
            </a:r>
            <a:r>
              <a:rPr sz="2200" spc="-85" dirty="0">
                <a:latin typeface="Microsoft Sans Serif"/>
                <a:cs typeface="Microsoft Sans Serif"/>
              </a:rPr>
              <a:t>key</a:t>
            </a:r>
            <a:r>
              <a:rPr sz="2200" spc="-80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word 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b="1" spc="-95" dirty="0">
                <a:latin typeface="Arial"/>
                <a:cs typeface="Arial"/>
              </a:rPr>
              <a:t>D</a:t>
            </a:r>
            <a:r>
              <a:rPr sz="2200" b="1" spc="-200" dirty="0">
                <a:latin typeface="Arial"/>
                <a:cs typeface="Arial"/>
              </a:rPr>
              <a:t>IS</a:t>
            </a:r>
            <a:r>
              <a:rPr sz="2200" b="1" spc="-280" dirty="0">
                <a:latin typeface="Arial"/>
                <a:cs typeface="Arial"/>
              </a:rPr>
              <a:t>T</a:t>
            </a:r>
            <a:r>
              <a:rPr sz="2200" b="1" spc="-125" dirty="0">
                <a:latin typeface="Arial"/>
                <a:cs typeface="Arial"/>
              </a:rPr>
              <a:t>I</a:t>
            </a:r>
            <a:r>
              <a:rPr sz="2200" b="1" spc="-175" dirty="0">
                <a:latin typeface="Arial"/>
                <a:cs typeface="Arial"/>
              </a:rPr>
              <a:t>N</a:t>
            </a:r>
            <a:r>
              <a:rPr sz="2200" b="1" spc="-330" dirty="0">
                <a:latin typeface="Arial"/>
                <a:cs typeface="Arial"/>
              </a:rPr>
              <a:t>C</a:t>
            </a:r>
            <a:r>
              <a:rPr sz="2200" b="1" spc="-250" dirty="0">
                <a:latin typeface="Arial"/>
                <a:cs typeface="Arial"/>
              </a:rPr>
              <a:t>T</a:t>
            </a:r>
            <a:r>
              <a:rPr sz="2200" b="1" spc="-5" dirty="0">
                <a:latin typeface="Arial"/>
                <a:cs typeface="Arial"/>
              </a:rPr>
              <a:t> </a:t>
            </a:r>
            <a:r>
              <a:rPr sz="2200" spc="20" dirty="0">
                <a:latin typeface="Microsoft Sans Serif"/>
                <a:cs typeface="Microsoft Sans Serif"/>
              </a:rPr>
              <a:t>t</a:t>
            </a:r>
            <a:r>
              <a:rPr sz="2200" spc="55" dirty="0">
                <a:latin typeface="Microsoft Sans Serif"/>
                <a:cs typeface="Microsoft Sans Serif"/>
              </a:rPr>
              <a:t>o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70" dirty="0">
                <a:latin typeface="Microsoft Sans Serif"/>
                <a:cs typeface="Microsoft Sans Serif"/>
              </a:rPr>
              <a:t>show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only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uniq</a:t>
            </a:r>
            <a:r>
              <a:rPr sz="2200" spc="-45" dirty="0">
                <a:latin typeface="Microsoft Sans Serif"/>
                <a:cs typeface="Microsoft Sans Serif"/>
              </a:rPr>
              <a:t>u</a:t>
            </a:r>
            <a:r>
              <a:rPr sz="2200" spc="-85" dirty="0">
                <a:latin typeface="Microsoft Sans Serif"/>
                <a:cs typeface="Microsoft Sans Serif"/>
              </a:rPr>
              <a:t>e  </a:t>
            </a:r>
            <a:r>
              <a:rPr sz="2200" spc="-80" dirty="0">
                <a:latin typeface="Microsoft Sans Serif"/>
                <a:cs typeface="Microsoft Sans Serif"/>
              </a:rPr>
              <a:t>launch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sites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from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55" dirty="0">
                <a:latin typeface="Microsoft Sans Serif"/>
                <a:cs typeface="Microsoft Sans Serif"/>
              </a:rPr>
              <a:t>SpaceX </a:t>
            </a:r>
            <a:r>
              <a:rPr sz="2200" spc="-150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5001" y="2326159"/>
            <a:ext cx="6193870" cy="328735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63630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921377"/>
            <a:ext cx="937641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261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60" dirty="0"/>
              <a:t>Launch</a:t>
            </a:r>
            <a:r>
              <a:rPr sz="3700" spc="135" dirty="0"/>
              <a:t> </a:t>
            </a:r>
            <a:r>
              <a:rPr sz="3700" spc="-130" dirty="0"/>
              <a:t>Site</a:t>
            </a:r>
            <a:r>
              <a:rPr sz="3700" spc="125" dirty="0"/>
              <a:t> </a:t>
            </a:r>
            <a:r>
              <a:rPr sz="3700" spc="-229" dirty="0"/>
              <a:t>Names</a:t>
            </a:r>
            <a:r>
              <a:rPr sz="3700" spc="140" dirty="0"/>
              <a:t> </a:t>
            </a:r>
            <a:r>
              <a:rPr sz="3700" spc="-95" dirty="0"/>
              <a:t>Begin</a:t>
            </a:r>
            <a:r>
              <a:rPr sz="3700" spc="120" dirty="0"/>
              <a:t> </a:t>
            </a:r>
            <a:r>
              <a:rPr sz="3700" dirty="0"/>
              <a:t>with</a:t>
            </a:r>
            <a:r>
              <a:rPr sz="3700" spc="135" dirty="0"/>
              <a:t> </a:t>
            </a:r>
            <a:r>
              <a:rPr sz="3700" spc="-240" dirty="0"/>
              <a:t>'CCA'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155" y="1626107"/>
            <a:ext cx="10027920" cy="290779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25</a:t>
            </a:fld>
            <a:endParaRPr spc="7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0512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8836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95" dirty="0"/>
              <a:t>Total</a:t>
            </a:r>
            <a:r>
              <a:rPr sz="3700" spc="105" dirty="0"/>
              <a:t> </a:t>
            </a:r>
            <a:r>
              <a:rPr sz="3700" spc="-145" dirty="0"/>
              <a:t>Payload</a:t>
            </a:r>
            <a:r>
              <a:rPr sz="3700" spc="125" dirty="0"/>
              <a:t> </a:t>
            </a:r>
            <a:r>
              <a:rPr sz="3700" spc="-229" dirty="0"/>
              <a:t>Mass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9279" y="2833116"/>
            <a:ext cx="7414259" cy="29428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26</a:t>
            </a:fld>
            <a:endParaRPr spc="7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659" y="582929"/>
            <a:ext cx="2753995" cy="160401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z="3700" spc="-125" dirty="0"/>
              <a:t>Average </a:t>
            </a:r>
            <a:r>
              <a:rPr sz="3700" spc="-120" dirty="0"/>
              <a:t> </a:t>
            </a:r>
            <a:r>
              <a:rPr sz="3700" spc="-140" dirty="0"/>
              <a:t>Payload</a:t>
            </a:r>
            <a:r>
              <a:rPr sz="3700" spc="35" dirty="0"/>
              <a:t> </a:t>
            </a:r>
            <a:r>
              <a:rPr sz="3700" spc="-225" dirty="0"/>
              <a:t>Mass </a:t>
            </a:r>
            <a:r>
              <a:rPr sz="3700" spc="-965" dirty="0"/>
              <a:t> </a:t>
            </a:r>
            <a:r>
              <a:rPr sz="3700" spc="-70" dirty="0"/>
              <a:t>by</a:t>
            </a:r>
            <a:r>
              <a:rPr sz="3700" spc="114" dirty="0"/>
              <a:t> </a:t>
            </a:r>
            <a:r>
              <a:rPr sz="3700" spc="-65" dirty="0"/>
              <a:t>F9</a:t>
            </a:r>
            <a:r>
              <a:rPr sz="3700" spc="120" dirty="0"/>
              <a:t> </a:t>
            </a:r>
            <a:r>
              <a:rPr sz="3700" spc="15" dirty="0"/>
              <a:t>v1.1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727659" y="2426335"/>
            <a:ext cx="3180080" cy="11537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calculated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average 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payload </a:t>
            </a:r>
            <a:r>
              <a:rPr sz="2000" spc="-120" dirty="0">
                <a:latin typeface="Microsoft Sans Serif"/>
                <a:cs typeface="Microsoft Sans Serif"/>
              </a:rPr>
              <a:t>mass</a:t>
            </a:r>
            <a:r>
              <a:rPr sz="2000" spc="-114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carried </a:t>
            </a:r>
            <a:r>
              <a:rPr sz="2000" spc="-35" dirty="0">
                <a:latin typeface="Microsoft Sans Serif"/>
                <a:cs typeface="Microsoft Sans Serif"/>
              </a:rPr>
              <a:t>by 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booster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version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F9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v1.1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as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39055" y="0"/>
            <a:ext cx="7553325" cy="6858000"/>
            <a:chOff x="4639055" y="0"/>
            <a:chExt cx="7553325" cy="6858000"/>
          </a:xfrm>
        </p:grpSpPr>
        <p:sp>
          <p:nvSpPr>
            <p:cNvPr id="5" name="object 5"/>
            <p:cNvSpPr/>
            <p:nvPr/>
          </p:nvSpPr>
          <p:spPr>
            <a:xfrm>
              <a:off x="463905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29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2944" y="6858000"/>
                  </a:lnTo>
                  <a:lnTo>
                    <a:pt x="7552944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9679" y="512063"/>
              <a:ext cx="6707124" cy="58643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6583679" y="0"/>
                  </a:moveTo>
                  <a:lnTo>
                    <a:pt x="0" y="0"/>
                  </a:lnTo>
                  <a:lnTo>
                    <a:pt x="0" y="5739384"/>
                  </a:lnTo>
                  <a:lnTo>
                    <a:pt x="6583679" y="5739384"/>
                  </a:lnTo>
                  <a:lnTo>
                    <a:pt x="6583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0" y="5739384"/>
                  </a:moveTo>
                  <a:lnTo>
                    <a:pt x="6583679" y="5739384"/>
                  </a:lnTo>
                  <a:lnTo>
                    <a:pt x="6583679" y="0"/>
                  </a:lnTo>
                  <a:lnTo>
                    <a:pt x="0" y="0"/>
                  </a:lnTo>
                  <a:lnTo>
                    <a:pt x="0" y="5739384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5627" y="2217420"/>
              <a:ext cx="6019800" cy="242011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27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73615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First</a:t>
            </a:r>
            <a:r>
              <a:rPr spc="120" dirty="0"/>
              <a:t> </a:t>
            </a:r>
            <a:r>
              <a:rPr spc="-175" dirty="0"/>
              <a:t>Successful</a:t>
            </a:r>
            <a:r>
              <a:rPr spc="145" dirty="0"/>
              <a:t> </a:t>
            </a:r>
            <a:r>
              <a:rPr spc="-114" dirty="0"/>
              <a:t>Ground</a:t>
            </a:r>
            <a:r>
              <a:rPr spc="125" dirty="0"/>
              <a:t> </a:t>
            </a:r>
            <a:r>
              <a:rPr spc="-70" dirty="0"/>
              <a:t>Landing</a:t>
            </a:r>
            <a:r>
              <a:rPr spc="120" dirty="0"/>
              <a:t> </a:t>
            </a:r>
            <a:r>
              <a:rPr spc="-100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772" y="1775205"/>
            <a:ext cx="3734435" cy="10407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66700" marR="30480" indent="-229235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266700" algn="l"/>
                <a:tab pos="267335" algn="l"/>
              </a:tabLst>
            </a:pPr>
            <a:r>
              <a:rPr sz="1800" spc="-170" dirty="0">
                <a:latin typeface="Microsoft Sans Serif"/>
                <a:cs typeface="Microsoft Sans Serif"/>
              </a:rPr>
              <a:t>We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observed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that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dates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of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successful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outcome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on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ground </a:t>
            </a:r>
            <a:r>
              <a:rPr sz="1800" spc="-35" dirty="0">
                <a:latin typeface="Microsoft Sans Serif"/>
                <a:cs typeface="Microsoft Sans Serif"/>
              </a:rPr>
              <a:t>pad </a:t>
            </a:r>
            <a:r>
              <a:rPr sz="1800" spc="-95" dirty="0">
                <a:latin typeface="Microsoft Sans Serif"/>
                <a:cs typeface="Microsoft Sans Serif"/>
              </a:rPr>
              <a:t>was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22</a:t>
            </a:r>
            <a:r>
              <a:rPr sz="1800" spc="60" baseline="25462" dirty="0">
                <a:latin typeface="Microsoft Sans Serif"/>
                <a:cs typeface="Microsoft Sans Serif"/>
              </a:rPr>
              <a:t>nd</a:t>
            </a:r>
            <a:r>
              <a:rPr sz="1800" spc="67" baseline="25462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December 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9102" y="2821661"/>
            <a:ext cx="6229769" cy="207578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28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336" y="972819"/>
            <a:ext cx="697865" cy="697865"/>
          </a:xfrm>
          <a:custGeom>
            <a:avLst/>
            <a:gdLst/>
            <a:ahLst/>
            <a:cxnLst/>
            <a:rect l="l" t="t" r="r" b="b"/>
            <a:pathLst>
              <a:path w="697865" h="697864">
                <a:moveTo>
                  <a:pt x="348691" y="0"/>
                </a:moveTo>
                <a:lnTo>
                  <a:pt x="0" y="348741"/>
                </a:lnTo>
                <a:lnTo>
                  <a:pt x="348691" y="697356"/>
                </a:lnTo>
                <a:lnTo>
                  <a:pt x="697369" y="348741"/>
                </a:lnTo>
                <a:lnTo>
                  <a:pt x="348691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0" y="0"/>
                </a:moveTo>
                <a:lnTo>
                  <a:pt x="0" y="1935479"/>
                </a:lnTo>
                <a:lnTo>
                  <a:pt x="972312" y="967739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175" dirty="0"/>
              <a:t>Successful</a:t>
            </a:r>
            <a:r>
              <a:rPr spc="155" dirty="0"/>
              <a:t> </a:t>
            </a:r>
            <a:r>
              <a:rPr spc="-80" dirty="0"/>
              <a:t>Drone</a:t>
            </a:r>
            <a:r>
              <a:rPr spc="135" dirty="0"/>
              <a:t> </a:t>
            </a:r>
            <a:r>
              <a:rPr spc="-130" dirty="0"/>
              <a:t>Ship</a:t>
            </a:r>
            <a:r>
              <a:rPr spc="140" dirty="0"/>
              <a:t> </a:t>
            </a:r>
            <a:r>
              <a:rPr spc="-75" dirty="0"/>
              <a:t>Landing</a:t>
            </a:r>
            <a:r>
              <a:rPr spc="130" dirty="0"/>
              <a:t> </a:t>
            </a:r>
            <a:r>
              <a:rPr dirty="0"/>
              <a:t>with</a:t>
            </a:r>
            <a:r>
              <a:rPr spc="130" dirty="0"/>
              <a:t> </a:t>
            </a:r>
            <a:r>
              <a:rPr spc="-140" dirty="0"/>
              <a:t>Payload</a:t>
            </a:r>
            <a:r>
              <a:rPr spc="145" dirty="0"/>
              <a:t> </a:t>
            </a:r>
            <a:r>
              <a:rPr spc="-90" dirty="0"/>
              <a:t>between </a:t>
            </a:r>
            <a:r>
              <a:rPr spc="-940" dirty="0"/>
              <a:t> </a:t>
            </a:r>
            <a:r>
              <a:rPr spc="170" dirty="0"/>
              <a:t>4000</a:t>
            </a:r>
            <a:r>
              <a:rPr spc="125" dirty="0"/>
              <a:t> </a:t>
            </a:r>
            <a:r>
              <a:rPr spc="-100" dirty="0"/>
              <a:t>and</a:t>
            </a:r>
            <a:r>
              <a:rPr spc="130" dirty="0"/>
              <a:t> </a:t>
            </a:r>
            <a:r>
              <a:rPr spc="170" dirty="0"/>
              <a:t>6000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1783079"/>
            <a:ext cx="6252972" cy="428396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23809" y="1770633"/>
            <a:ext cx="3820795" cy="225171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use</a:t>
            </a:r>
            <a:r>
              <a:rPr sz="2000" spc="15" dirty="0">
                <a:latin typeface="Microsoft Sans Serif"/>
                <a:cs typeface="Microsoft Sans Serif"/>
              </a:rPr>
              <a:t>d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b="1" spc="-285" dirty="0">
                <a:latin typeface="Arial"/>
                <a:cs typeface="Arial"/>
              </a:rPr>
              <a:t>W</a:t>
            </a:r>
            <a:r>
              <a:rPr sz="2000" b="1" spc="-145" dirty="0">
                <a:latin typeface="Arial"/>
                <a:cs typeface="Arial"/>
              </a:rPr>
              <a:t>H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sz="2000" b="1" spc="-325" dirty="0">
                <a:latin typeface="Arial"/>
                <a:cs typeface="Arial"/>
              </a:rPr>
              <a:t>R</a:t>
            </a:r>
            <a:r>
              <a:rPr sz="2000" b="1" spc="-275" dirty="0">
                <a:latin typeface="Arial"/>
                <a:cs typeface="Arial"/>
              </a:rPr>
              <a:t>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clause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to  </a:t>
            </a:r>
            <a:r>
              <a:rPr sz="2000" spc="10" dirty="0">
                <a:latin typeface="Microsoft Sans Serif"/>
                <a:cs typeface="Microsoft Sans Serif"/>
              </a:rPr>
              <a:t>filter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for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boosters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which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have 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successfully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landed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on</a:t>
            </a:r>
            <a:r>
              <a:rPr sz="2000" spc="8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drone 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ship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140" dirty="0">
                <a:latin typeface="Arial"/>
                <a:cs typeface="Arial"/>
              </a:rPr>
              <a:t>AND </a:t>
            </a:r>
            <a:r>
              <a:rPr sz="2000" b="1" spc="-135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condition</a:t>
            </a:r>
            <a:r>
              <a:rPr sz="2000" spc="10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13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determine 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successful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with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payload 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mass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greater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4000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15" dirty="0">
                <a:latin typeface="Microsoft Sans Serif"/>
                <a:cs typeface="Microsoft Sans Serif"/>
              </a:rPr>
              <a:t>but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less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29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387795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314472"/>
            <a:ext cx="5253355" cy="475551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0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38728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55" dirty="0"/>
              <a:t>Executive</a:t>
            </a:r>
            <a:r>
              <a:rPr sz="3700" spc="114" dirty="0"/>
              <a:t> </a:t>
            </a:r>
            <a:r>
              <a:rPr sz="3700" spc="-204" dirty="0"/>
              <a:t>Summary</a:t>
            </a:r>
            <a:endParaRPr sz="3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5185" y="1144028"/>
                </a:lnTo>
                <a:lnTo>
                  <a:pt x="972312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681" y="149189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90" dirty="0"/>
              <a:t>Total</a:t>
            </a:r>
            <a:r>
              <a:rPr spc="114" dirty="0"/>
              <a:t> </a:t>
            </a:r>
            <a:r>
              <a:rPr spc="-110" dirty="0"/>
              <a:t>Number</a:t>
            </a:r>
            <a:r>
              <a:rPr spc="125" dirty="0"/>
              <a:t> </a:t>
            </a:r>
            <a:r>
              <a:rPr dirty="0"/>
              <a:t>of</a:t>
            </a:r>
            <a:r>
              <a:rPr spc="125" dirty="0"/>
              <a:t> </a:t>
            </a:r>
            <a:r>
              <a:rPr spc="-175" dirty="0"/>
              <a:t>Successful</a:t>
            </a:r>
            <a:r>
              <a:rPr spc="150" dirty="0"/>
              <a:t> </a:t>
            </a:r>
            <a:r>
              <a:rPr spc="-105" dirty="0"/>
              <a:t>and</a:t>
            </a:r>
            <a:r>
              <a:rPr spc="120" dirty="0"/>
              <a:t> </a:t>
            </a:r>
            <a:r>
              <a:rPr spc="-100" dirty="0"/>
              <a:t>Failure</a:t>
            </a:r>
            <a:r>
              <a:rPr spc="70" dirty="0"/>
              <a:t> </a:t>
            </a:r>
            <a:r>
              <a:rPr spc="-100" dirty="0"/>
              <a:t>Mission </a:t>
            </a:r>
            <a:r>
              <a:rPr spc="-940" dirty="0"/>
              <a:t> </a:t>
            </a:r>
            <a:r>
              <a:rPr spc="-140" dirty="0"/>
              <a:t>Outcomes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3809" y="1770633"/>
            <a:ext cx="3836035" cy="8794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110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</a:t>
            </a:r>
            <a:r>
              <a:rPr sz="2000" spc="9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wildcard</a:t>
            </a:r>
            <a:r>
              <a:rPr sz="2000" spc="9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like</a:t>
            </a:r>
            <a:r>
              <a:rPr sz="2000" spc="100" dirty="0">
                <a:latin typeface="Microsoft Sans Serif"/>
                <a:cs typeface="Microsoft Sans Serif"/>
              </a:rPr>
              <a:t> </a:t>
            </a:r>
            <a:r>
              <a:rPr sz="2000" spc="15" dirty="0">
                <a:latin typeface="Microsoft Sans Serif"/>
                <a:cs typeface="Microsoft Sans Serif"/>
              </a:rPr>
              <a:t>‘%’</a:t>
            </a:r>
            <a:r>
              <a:rPr sz="2000" spc="120" dirty="0">
                <a:latin typeface="Microsoft Sans Serif"/>
                <a:cs typeface="Microsoft Sans Serif"/>
              </a:rPr>
              <a:t> </a:t>
            </a:r>
            <a:r>
              <a:rPr sz="2000" spc="35" dirty="0">
                <a:latin typeface="Microsoft Sans Serif"/>
                <a:cs typeface="Microsoft Sans Serif"/>
              </a:rPr>
              <a:t>to 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filter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for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b="1" spc="-285" dirty="0">
                <a:latin typeface="Arial"/>
                <a:cs typeface="Arial"/>
              </a:rPr>
              <a:t>W</a:t>
            </a:r>
            <a:r>
              <a:rPr sz="2000" b="1" spc="-145" dirty="0">
                <a:latin typeface="Arial"/>
                <a:cs typeface="Arial"/>
              </a:rPr>
              <a:t>H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sz="2000" b="1" spc="-325" dirty="0">
                <a:latin typeface="Arial"/>
                <a:cs typeface="Arial"/>
              </a:rPr>
              <a:t>R</a:t>
            </a:r>
            <a:r>
              <a:rPr sz="2000" b="1" spc="-275" dirty="0">
                <a:latin typeface="Arial"/>
                <a:cs typeface="Arial"/>
              </a:rPr>
              <a:t>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M</a:t>
            </a:r>
            <a:r>
              <a:rPr sz="2000" spc="-3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ssi</a:t>
            </a:r>
            <a:r>
              <a:rPr sz="2000" spc="-85" dirty="0">
                <a:latin typeface="Microsoft Sans Serif"/>
                <a:cs typeface="Microsoft Sans Serif"/>
              </a:rPr>
              <a:t>o</a:t>
            </a:r>
            <a:r>
              <a:rPr sz="2000" spc="-90" dirty="0">
                <a:latin typeface="Microsoft Sans Serif"/>
                <a:cs typeface="Microsoft Sans Serif"/>
              </a:rPr>
              <a:t>n</a:t>
            </a:r>
            <a:r>
              <a:rPr sz="2000" spc="-114" dirty="0">
                <a:latin typeface="Microsoft Sans Serif"/>
                <a:cs typeface="Microsoft Sans Serif"/>
              </a:rPr>
              <a:t>O</a:t>
            </a:r>
            <a:r>
              <a:rPr sz="2000" spc="-45" dirty="0">
                <a:latin typeface="Microsoft Sans Serif"/>
                <a:cs typeface="Microsoft Sans Serif"/>
              </a:rPr>
              <a:t>utcome  </a:t>
            </a:r>
            <a:r>
              <a:rPr sz="2000" spc="-100" dirty="0">
                <a:latin typeface="Microsoft Sans Serif"/>
                <a:cs typeface="Microsoft Sans Serif"/>
              </a:rPr>
              <a:t>was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a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or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a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1456944"/>
            <a:ext cx="5109972" cy="46344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30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54040" cy="6858000"/>
          </a:xfrm>
          <a:custGeom>
            <a:avLst/>
            <a:gdLst/>
            <a:ahLst/>
            <a:cxnLst/>
            <a:rect l="l" t="t" r="r" b="b"/>
            <a:pathLst>
              <a:path w="5654040" h="6858000">
                <a:moveTo>
                  <a:pt x="5163820" y="0"/>
                </a:moveTo>
                <a:lnTo>
                  <a:pt x="0" y="0"/>
                </a:lnTo>
                <a:lnTo>
                  <a:pt x="0" y="6857999"/>
                </a:lnTo>
                <a:lnTo>
                  <a:pt x="5654040" y="6857997"/>
                </a:lnTo>
                <a:lnTo>
                  <a:pt x="4722241" y="6857997"/>
                </a:lnTo>
                <a:lnTo>
                  <a:pt x="4704588" y="6843646"/>
                </a:lnTo>
                <a:lnTo>
                  <a:pt x="4700006" y="6838021"/>
                </a:lnTo>
                <a:lnTo>
                  <a:pt x="4697555" y="6831944"/>
                </a:lnTo>
                <a:lnTo>
                  <a:pt x="4697890" y="6825243"/>
                </a:lnTo>
                <a:lnTo>
                  <a:pt x="4701667" y="6817744"/>
                </a:lnTo>
                <a:lnTo>
                  <a:pt x="4693068" y="6793453"/>
                </a:lnTo>
                <a:lnTo>
                  <a:pt x="4691078" y="6784271"/>
                </a:lnTo>
                <a:lnTo>
                  <a:pt x="4694826" y="6777285"/>
                </a:lnTo>
                <a:lnTo>
                  <a:pt x="4703445" y="6759581"/>
                </a:lnTo>
                <a:lnTo>
                  <a:pt x="4700244" y="6742570"/>
                </a:lnTo>
                <a:lnTo>
                  <a:pt x="4696126" y="6730314"/>
                </a:lnTo>
                <a:lnTo>
                  <a:pt x="4692747" y="6719121"/>
                </a:lnTo>
                <a:lnTo>
                  <a:pt x="4691761" y="6705295"/>
                </a:lnTo>
                <a:lnTo>
                  <a:pt x="4689034" y="6686648"/>
                </a:lnTo>
                <a:lnTo>
                  <a:pt x="4687760" y="6672630"/>
                </a:lnTo>
                <a:lnTo>
                  <a:pt x="4685438" y="6658860"/>
                </a:lnTo>
                <a:lnTo>
                  <a:pt x="4679569" y="6640957"/>
                </a:lnTo>
                <a:lnTo>
                  <a:pt x="4673538" y="6609607"/>
                </a:lnTo>
                <a:lnTo>
                  <a:pt x="4672472" y="6585858"/>
                </a:lnTo>
                <a:lnTo>
                  <a:pt x="4675378" y="6541312"/>
                </a:lnTo>
                <a:lnTo>
                  <a:pt x="4672641" y="6500712"/>
                </a:lnTo>
                <a:lnTo>
                  <a:pt x="4666916" y="6456632"/>
                </a:lnTo>
                <a:lnTo>
                  <a:pt x="4653407" y="6370256"/>
                </a:lnTo>
                <a:lnTo>
                  <a:pt x="4646072" y="6331777"/>
                </a:lnTo>
                <a:lnTo>
                  <a:pt x="4637595" y="6295085"/>
                </a:lnTo>
                <a:lnTo>
                  <a:pt x="4631118" y="6259649"/>
                </a:lnTo>
                <a:lnTo>
                  <a:pt x="4629785" y="6224943"/>
                </a:lnTo>
                <a:lnTo>
                  <a:pt x="4626102" y="6089688"/>
                </a:lnTo>
                <a:lnTo>
                  <a:pt x="4620962" y="6050534"/>
                </a:lnTo>
                <a:lnTo>
                  <a:pt x="4615275" y="6018871"/>
                </a:lnTo>
                <a:lnTo>
                  <a:pt x="4614779" y="5993692"/>
                </a:lnTo>
                <a:lnTo>
                  <a:pt x="4625213" y="5973991"/>
                </a:lnTo>
                <a:lnTo>
                  <a:pt x="4622139" y="5956603"/>
                </a:lnTo>
                <a:lnTo>
                  <a:pt x="4625768" y="5950172"/>
                </a:lnTo>
                <a:lnTo>
                  <a:pt x="4630231" y="5947112"/>
                </a:lnTo>
                <a:lnTo>
                  <a:pt x="4629658" y="5939840"/>
                </a:lnTo>
                <a:lnTo>
                  <a:pt x="4610354" y="5906465"/>
                </a:lnTo>
                <a:lnTo>
                  <a:pt x="4606036" y="5862701"/>
                </a:lnTo>
                <a:lnTo>
                  <a:pt x="4605928" y="5850711"/>
                </a:lnTo>
                <a:lnTo>
                  <a:pt x="4606321" y="5845257"/>
                </a:lnTo>
                <a:lnTo>
                  <a:pt x="4607429" y="5838680"/>
                </a:lnTo>
                <a:lnTo>
                  <a:pt x="4609465" y="5823318"/>
                </a:lnTo>
                <a:lnTo>
                  <a:pt x="4608322" y="5769229"/>
                </a:lnTo>
                <a:lnTo>
                  <a:pt x="4612364" y="5744365"/>
                </a:lnTo>
                <a:lnTo>
                  <a:pt x="4618448" y="5691372"/>
                </a:lnTo>
                <a:lnTo>
                  <a:pt x="4622419" y="5667895"/>
                </a:lnTo>
                <a:lnTo>
                  <a:pt x="4620978" y="5651512"/>
                </a:lnTo>
                <a:lnTo>
                  <a:pt x="4626705" y="5633042"/>
                </a:lnTo>
                <a:lnTo>
                  <a:pt x="4634384" y="5613669"/>
                </a:lnTo>
                <a:lnTo>
                  <a:pt x="4638802" y="5594578"/>
                </a:lnTo>
                <a:lnTo>
                  <a:pt x="4634408" y="5552032"/>
                </a:lnTo>
                <a:lnTo>
                  <a:pt x="4634611" y="5527767"/>
                </a:lnTo>
                <a:lnTo>
                  <a:pt x="4636051" y="5504306"/>
                </a:lnTo>
                <a:lnTo>
                  <a:pt x="4635373" y="5464175"/>
                </a:lnTo>
                <a:lnTo>
                  <a:pt x="4630517" y="5412934"/>
                </a:lnTo>
                <a:lnTo>
                  <a:pt x="4626149" y="5358955"/>
                </a:lnTo>
                <a:lnTo>
                  <a:pt x="4619498" y="5269738"/>
                </a:lnTo>
                <a:lnTo>
                  <a:pt x="4616989" y="5242941"/>
                </a:lnTo>
                <a:lnTo>
                  <a:pt x="4614957" y="5225097"/>
                </a:lnTo>
                <a:lnTo>
                  <a:pt x="4614211" y="5214874"/>
                </a:lnTo>
                <a:lnTo>
                  <a:pt x="4615561" y="5210937"/>
                </a:lnTo>
                <a:lnTo>
                  <a:pt x="4599741" y="5178859"/>
                </a:lnTo>
                <a:lnTo>
                  <a:pt x="4599400" y="5153961"/>
                </a:lnTo>
                <a:lnTo>
                  <a:pt x="4604059" y="5132659"/>
                </a:lnTo>
                <a:lnTo>
                  <a:pt x="4603242" y="5111369"/>
                </a:lnTo>
                <a:lnTo>
                  <a:pt x="4606768" y="5074626"/>
                </a:lnTo>
                <a:lnTo>
                  <a:pt x="4609544" y="5048027"/>
                </a:lnTo>
                <a:lnTo>
                  <a:pt x="4611010" y="5027572"/>
                </a:lnTo>
                <a:lnTo>
                  <a:pt x="4610608" y="5009261"/>
                </a:lnTo>
                <a:lnTo>
                  <a:pt x="4623677" y="4989258"/>
                </a:lnTo>
                <a:lnTo>
                  <a:pt x="4640008" y="4968970"/>
                </a:lnTo>
                <a:lnTo>
                  <a:pt x="4649862" y="4947967"/>
                </a:lnTo>
                <a:lnTo>
                  <a:pt x="4643501" y="4925822"/>
                </a:lnTo>
                <a:lnTo>
                  <a:pt x="4653420" y="4922055"/>
                </a:lnTo>
                <a:lnTo>
                  <a:pt x="4651613" y="4907788"/>
                </a:lnTo>
                <a:lnTo>
                  <a:pt x="4649019" y="4890567"/>
                </a:lnTo>
                <a:lnTo>
                  <a:pt x="4656582" y="4877943"/>
                </a:lnTo>
                <a:lnTo>
                  <a:pt x="4666162" y="4871809"/>
                </a:lnTo>
                <a:lnTo>
                  <a:pt x="4669790" y="4863544"/>
                </a:lnTo>
                <a:lnTo>
                  <a:pt x="4670655" y="4854065"/>
                </a:lnTo>
                <a:lnTo>
                  <a:pt x="4671949" y="4844288"/>
                </a:lnTo>
                <a:lnTo>
                  <a:pt x="4683500" y="4824585"/>
                </a:lnTo>
                <a:lnTo>
                  <a:pt x="4691776" y="4791440"/>
                </a:lnTo>
                <a:lnTo>
                  <a:pt x="4695219" y="4756937"/>
                </a:lnTo>
                <a:lnTo>
                  <a:pt x="4692269" y="4733163"/>
                </a:lnTo>
                <a:lnTo>
                  <a:pt x="4697483" y="4698882"/>
                </a:lnTo>
                <a:lnTo>
                  <a:pt x="4702175" y="4673139"/>
                </a:lnTo>
                <a:lnTo>
                  <a:pt x="4704199" y="4650420"/>
                </a:lnTo>
                <a:lnTo>
                  <a:pt x="4701413" y="4625213"/>
                </a:lnTo>
                <a:lnTo>
                  <a:pt x="4700222" y="4600203"/>
                </a:lnTo>
                <a:lnTo>
                  <a:pt x="4702651" y="4579064"/>
                </a:lnTo>
                <a:lnTo>
                  <a:pt x="4707985" y="4559472"/>
                </a:lnTo>
                <a:lnTo>
                  <a:pt x="4715510" y="4539107"/>
                </a:lnTo>
                <a:lnTo>
                  <a:pt x="4716018" y="4488561"/>
                </a:lnTo>
                <a:lnTo>
                  <a:pt x="4716601" y="4473672"/>
                </a:lnTo>
                <a:lnTo>
                  <a:pt x="4718780" y="4453937"/>
                </a:lnTo>
                <a:lnTo>
                  <a:pt x="4721482" y="4432178"/>
                </a:lnTo>
                <a:lnTo>
                  <a:pt x="4723638" y="4411218"/>
                </a:lnTo>
                <a:lnTo>
                  <a:pt x="4714345" y="4362126"/>
                </a:lnTo>
                <a:lnTo>
                  <a:pt x="4717780" y="4313475"/>
                </a:lnTo>
                <a:lnTo>
                  <a:pt x="4723477" y="4265753"/>
                </a:lnTo>
                <a:lnTo>
                  <a:pt x="4720971" y="4219448"/>
                </a:lnTo>
                <a:lnTo>
                  <a:pt x="4722780" y="4192242"/>
                </a:lnTo>
                <a:lnTo>
                  <a:pt x="4723681" y="4174504"/>
                </a:lnTo>
                <a:lnTo>
                  <a:pt x="4727399" y="4153236"/>
                </a:lnTo>
                <a:lnTo>
                  <a:pt x="4737657" y="4115442"/>
                </a:lnTo>
                <a:lnTo>
                  <a:pt x="4758182" y="4048125"/>
                </a:lnTo>
                <a:lnTo>
                  <a:pt x="4760525" y="4011412"/>
                </a:lnTo>
                <a:lnTo>
                  <a:pt x="4768072" y="3960828"/>
                </a:lnTo>
                <a:lnTo>
                  <a:pt x="4771880" y="3911411"/>
                </a:lnTo>
                <a:lnTo>
                  <a:pt x="4763008" y="3878199"/>
                </a:lnTo>
                <a:lnTo>
                  <a:pt x="4759672" y="3847988"/>
                </a:lnTo>
                <a:lnTo>
                  <a:pt x="4759372" y="3831971"/>
                </a:lnTo>
                <a:lnTo>
                  <a:pt x="4756096" y="3814048"/>
                </a:lnTo>
                <a:lnTo>
                  <a:pt x="4743831" y="3778123"/>
                </a:lnTo>
                <a:lnTo>
                  <a:pt x="4743116" y="3761944"/>
                </a:lnTo>
                <a:lnTo>
                  <a:pt x="4738401" y="3742515"/>
                </a:lnTo>
                <a:lnTo>
                  <a:pt x="4732972" y="3723205"/>
                </a:lnTo>
                <a:lnTo>
                  <a:pt x="4730115" y="3707383"/>
                </a:lnTo>
                <a:lnTo>
                  <a:pt x="4728706" y="3693925"/>
                </a:lnTo>
                <a:lnTo>
                  <a:pt x="4728178" y="3682111"/>
                </a:lnTo>
                <a:lnTo>
                  <a:pt x="4727956" y="3664585"/>
                </a:lnTo>
                <a:lnTo>
                  <a:pt x="4722749" y="3653028"/>
                </a:lnTo>
                <a:lnTo>
                  <a:pt x="4715637" y="3641217"/>
                </a:lnTo>
                <a:lnTo>
                  <a:pt x="4715637" y="3606038"/>
                </a:lnTo>
                <a:lnTo>
                  <a:pt x="4723130" y="3597275"/>
                </a:lnTo>
                <a:lnTo>
                  <a:pt x="4720336" y="3586353"/>
                </a:lnTo>
                <a:lnTo>
                  <a:pt x="4722749" y="3569716"/>
                </a:lnTo>
                <a:lnTo>
                  <a:pt x="4718685" y="3552190"/>
                </a:lnTo>
                <a:lnTo>
                  <a:pt x="4711573" y="3542029"/>
                </a:lnTo>
                <a:lnTo>
                  <a:pt x="4702556" y="3531235"/>
                </a:lnTo>
                <a:lnTo>
                  <a:pt x="4696206" y="3496437"/>
                </a:lnTo>
                <a:lnTo>
                  <a:pt x="4702175" y="3486912"/>
                </a:lnTo>
                <a:lnTo>
                  <a:pt x="4697476" y="3476371"/>
                </a:lnTo>
                <a:lnTo>
                  <a:pt x="4696825" y="3465256"/>
                </a:lnTo>
                <a:lnTo>
                  <a:pt x="4695825" y="3424554"/>
                </a:lnTo>
                <a:lnTo>
                  <a:pt x="4694047" y="3419855"/>
                </a:lnTo>
                <a:lnTo>
                  <a:pt x="4695571" y="3415157"/>
                </a:lnTo>
                <a:lnTo>
                  <a:pt x="4692142" y="3409823"/>
                </a:lnTo>
                <a:lnTo>
                  <a:pt x="4693793" y="3407029"/>
                </a:lnTo>
                <a:lnTo>
                  <a:pt x="4681474" y="3378962"/>
                </a:lnTo>
                <a:lnTo>
                  <a:pt x="4676140" y="3362960"/>
                </a:lnTo>
                <a:lnTo>
                  <a:pt x="4660265" y="3332099"/>
                </a:lnTo>
                <a:lnTo>
                  <a:pt x="4662297" y="3325622"/>
                </a:lnTo>
                <a:lnTo>
                  <a:pt x="4646168" y="3278124"/>
                </a:lnTo>
                <a:lnTo>
                  <a:pt x="4648327" y="3277235"/>
                </a:lnTo>
                <a:lnTo>
                  <a:pt x="4654169" y="3262629"/>
                </a:lnTo>
                <a:lnTo>
                  <a:pt x="4653026" y="3258692"/>
                </a:lnTo>
                <a:lnTo>
                  <a:pt x="4650593" y="3233951"/>
                </a:lnTo>
                <a:lnTo>
                  <a:pt x="4654518" y="3222497"/>
                </a:lnTo>
                <a:lnTo>
                  <a:pt x="4654490" y="3209615"/>
                </a:lnTo>
                <a:lnTo>
                  <a:pt x="4640199" y="3180588"/>
                </a:lnTo>
                <a:lnTo>
                  <a:pt x="4644485" y="3174103"/>
                </a:lnTo>
                <a:lnTo>
                  <a:pt x="4645723" y="3167475"/>
                </a:lnTo>
                <a:lnTo>
                  <a:pt x="4644199" y="3160228"/>
                </a:lnTo>
                <a:lnTo>
                  <a:pt x="4640199" y="3151886"/>
                </a:lnTo>
                <a:lnTo>
                  <a:pt x="4640589" y="3137275"/>
                </a:lnTo>
                <a:lnTo>
                  <a:pt x="4645040" y="3126724"/>
                </a:lnTo>
                <a:lnTo>
                  <a:pt x="4647039" y="3116720"/>
                </a:lnTo>
                <a:lnTo>
                  <a:pt x="4640072" y="3103753"/>
                </a:lnTo>
                <a:lnTo>
                  <a:pt x="4645247" y="3097224"/>
                </a:lnTo>
                <a:lnTo>
                  <a:pt x="4644993" y="3082099"/>
                </a:lnTo>
                <a:lnTo>
                  <a:pt x="4645072" y="3068212"/>
                </a:lnTo>
                <a:lnTo>
                  <a:pt x="4651248" y="3065399"/>
                </a:lnTo>
                <a:lnTo>
                  <a:pt x="4648160" y="3054244"/>
                </a:lnTo>
                <a:lnTo>
                  <a:pt x="4642453" y="3042269"/>
                </a:lnTo>
                <a:lnTo>
                  <a:pt x="4636031" y="3030555"/>
                </a:lnTo>
                <a:lnTo>
                  <a:pt x="4630801" y="3020187"/>
                </a:lnTo>
                <a:lnTo>
                  <a:pt x="4627407" y="3009606"/>
                </a:lnTo>
                <a:lnTo>
                  <a:pt x="4619049" y="2997398"/>
                </a:lnTo>
                <a:lnTo>
                  <a:pt x="4619371" y="2991104"/>
                </a:lnTo>
                <a:lnTo>
                  <a:pt x="4620895" y="2987802"/>
                </a:lnTo>
                <a:lnTo>
                  <a:pt x="4624197" y="2983484"/>
                </a:lnTo>
                <a:lnTo>
                  <a:pt x="4630547" y="2977261"/>
                </a:lnTo>
                <a:lnTo>
                  <a:pt x="4625905" y="2962288"/>
                </a:lnTo>
                <a:lnTo>
                  <a:pt x="4626752" y="2949019"/>
                </a:lnTo>
                <a:lnTo>
                  <a:pt x="4629814" y="2933487"/>
                </a:lnTo>
                <a:lnTo>
                  <a:pt x="4631817" y="2911729"/>
                </a:lnTo>
                <a:lnTo>
                  <a:pt x="4630491" y="2890170"/>
                </a:lnTo>
                <a:lnTo>
                  <a:pt x="4624705" y="2825877"/>
                </a:lnTo>
                <a:lnTo>
                  <a:pt x="4624705" y="2804160"/>
                </a:lnTo>
                <a:lnTo>
                  <a:pt x="4617974" y="2790190"/>
                </a:lnTo>
                <a:lnTo>
                  <a:pt x="4613275" y="2760217"/>
                </a:lnTo>
                <a:lnTo>
                  <a:pt x="4619498" y="2751074"/>
                </a:lnTo>
                <a:lnTo>
                  <a:pt x="4615434" y="2740279"/>
                </a:lnTo>
                <a:lnTo>
                  <a:pt x="4619117" y="2726436"/>
                </a:lnTo>
                <a:lnTo>
                  <a:pt x="4615180" y="2725039"/>
                </a:lnTo>
                <a:lnTo>
                  <a:pt x="4608068" y="2715895"/>
                </a:lnTo>
                <a:lnTo>
                  <a:pt x="4621911" y="2665603"/>
                </a:lnTo>
                <a:lnTo>
                  <a:pt x="4626737" y="2635377"/>
                </a:lnTo>
                <a:lnTo>
                  <a:pt x="4626864" y="2606040"/>
                </a:lnTo>
                <a:lnTo>
                  <a:pt x="4633087" y="2596515"/>
                </a:lnTo>
                <a:lnTo>
                  <a:pt x="4634144" y="2585321"/>
                </a:lnTo>
                <a:lnTo>
                  <a:pt x="4633261" y="2573448"/>
                </a:lnTo>
                <a:lnTo>
                  <a:pt x="4632069" y="2561457"/>
                </a:lnTo>
                <a:lnTo>
                  <a:pt x="4632198" y="2549905"/>
                </a:lnTo>
                <a:lnTo>
                  <a:pt x="4648073" y="2496439"/>
                </a:lnTo>
                <a:lnTo>
                  <a:pt x="4649622" y="2487505"/>
                </a:lnTo>
                <a:lnTo>
                  <a:pt x="4656627" y="2454826"/>
                </a:lnTo>
                <a:lnTo>
                  <a:pt x="4658106" y="2445892"/>
                </a:lnTo>
                <a:lnTo>
                  <a:pt x="4657228" y="2438939"/>
                </a:lnTo>
                <a:lnTo>
                  <a:pt x="4658141" y="2416032"/>
                </a:lnTo>
                <a:lnTo>
                  <a:pt x="4657979" y="2408936"/>
                </a:lnTo>
                <a:lnTo>
                  <a:pt x="4673576" y="2395970"/>
                </a:lnTo>
                <a:lnTo>
                  <a:pt x="4677410" y="2369312"/>
                </a:lnTo>
                <a:lnTo>
                  <a:pt x="4680196" y="2344177"/>
                </a:lnTo>
                <a:lnTo>
                  <a:pt x="4692650" y="2335784"/>
                </a:lnTo>
                <a:lnTo>
                  <a:pt x="4705490" y="2312866"/>
                </a:lnTo>
                <a:lnTo>
                  <a:pt x="4717367" y="2295985"/>
                </a:lnTo>
                <a:lnTo>
                  <a:pt x="4727457" y="2280080"/>
                </a:lnTo>
                <a:lnTo>
                  <a:pt x="4734941" y="2260091"/>
                </a:lnTo>
                <a:lnTo>
                  <a:pt x="4736625" y="2238386"/>
                </a:lnTo>
                <a:lnTo>
                  <a:pt x="4736131" y="2223611"/>
                </a:lnTo>
                <a:lnTo>
                  <a:pt x="4736280" y="2210407"/>
                </a:lnTo>
                <a:lnTo>
                  <a:pt x="4739894" y="2193416"/>
                </a:lnTo>
                <a:lnTo>
                  <a:pt x="4737276" y="2169882"/>
                </a:lnTo>
                <a:lnTo>
                  <a:pt x="4733623" y="2149157"/>
                </a:lnTo>
                <a:lnTo>
                  <a:pt x="4735232" y="2129194"/>
                </a:lnTo>
                <a:lnTo>
                  <a:pt x="4748403" y="2107946"/>
                </a:lnTo>
                <a:lnTo>
                  <a:pt x="4754880" y="2024252"/>
                </a:lnTo>
                <a:lnTo>
                  <a:pt x="4793742" y="1969389"/>
                </a:lnTo>
                <a:lnTo>
                  <a:pt x="4797806" y="1961134"/>
                </a:lnTo>
                <a:lnTo>
                  <a:pt x="4808601" y="1945132"/>
                </a:lnTo>
                <a:lnTo>
                  <a:pt x="4807839" y="1942084"/>
                </a:lnTo>
                <a:lnTo>
                  <a:pt x="4802886" y="1935607"/>
                </a:lnTo>
                <a:lnTo>
                  <a:pt x="4803126" y="1930048"/>
                </a:lnTo>
                <a:lnTo>
                  <a:pt x="4805680" y="1910207"/>
                </a:lnTo>
                <a:lnTo>
                  <a:pt x="4804156" y="1909952"/>
                </a:lnTo>
                <a:lnTo>
                  <a:pt x="4804029" y="1909190"/>
                </a:lnTo>
                <a:lnTo>
                  <a:pt x="4811014" y="1899412"/>
                </a:lnTo>
                <a:lnTo>
                  <a:pt x="4813046" y="1895094"/>
                </a:lnTo>
                <a:lnTo>
                  <a:pt x="4799076" y="1892427"/>
                </a:lnTo>
                <a:lnTo>
                  <a:pt x="4796817" y="1885209"/>
                </a:lnTo>
                <a:lnTo>
                  <a:pt x="4797679" y="1876123"/>
                </a:lnTo>
                <a:lnTo>
                  <a:pt x="4797682" y="1867441"/>
                </a:lnTo>
                <a:lnTo>
                  <a:pt x="4792853" y="1861439"/>
                </a:lnTo>
                <a:lnTo>
                  <a:pt x="4799282" y="1848897"/>
                </a:lnTo>
                <a:lnTo>
                  <a:pt x="4805045" y="1835785"/>
                </a:lnTo>
                <a:lnTo>
                  <a:pt x="4806823" y="1830577"/>
                </a:lnTo>
                <a:lnTo>
                  <a:pt x="4806569" y="1830451"/>
                </a:lnTo>
                <a:lnTo>
                  <a:pt x="4806188" y="1829180"/>
                </a:lnTo>
                <a:lnTo>
                  <a:pt x="4806569" y="1827529"/>
                </a:lnTo>
                <a:lnTo>
                  <a:pt x="4807712" y="1824863"/>
                </a:lnTo>
                <a:lnTo>
                  <a:pt x="4809998" y="1821052"/>
                </a:lnTo>
                <a:lnTo>
                  <a:pt x="4812411" y="1807083"/>
                </a:lnTo>
                <a:lnTo>
                  <a:pt x="4809109" y="1805304"/>
                </a:lnTo>
                <a:lnTo>
                  <a:pt x="4809871" y="1804415"/>
                </a:lnTo>
                <a:lnTo>
                  <a:pt x="4816129" y="1800494"/>
                </a:lnTo>
                <a:lnTo>
                  <a:pt x="4819650" y="1796954"/>
                </a:lnTo>
                <a:lnTo>
                  <a:pt x="4817264" y="1792128"/>
                </a:lnTo>
                <a:lnTo>
                  <a:pt x="4805807" y="1784350"/>
                </a:lnTo>
                <a:lnTo>
                  <a:pt x="4812579" y="1774447"/>
                </a:lnTo>
                <a:lnTo>
                  <a:pt x="4812363" y="1765522"/>
                </a:lnTo>
                <a:lnTo>
                  <a:pt x="4809503" y="1755024"/>
                </a:lnTo>
                <a:lnTo>
                  <a:pt x="4808347" y="1740408"/>
                </a:lnTo>
                <a:lnTo>
                  <a:pt x="4815498" y="1734377"/>
                </a:lnTo>
                <a:lnTo>
                  <a:pt x="4818316" y="1728263"/>
                </a:lnTo>
                <a:lnTo>
                  <a:pt x="4817705" y="1722030"/>
                </a:lnTo>
                <a:lnTo>
                  <a:pt x="4814570" y="1715642"/>
                </a:lnTo>
                <a:lnTo>
                  <a:pt x="4820521" y="1699595"/>
                </a:lnTo>
                <a:lnTo>
                  <a:pt x="4822840" y="1683083"/>
                </a:lnTo>
                <a:lnTo>
                  <a:pt x="4823946" y="1665833"/>
                </a:lnTo>
                <a:lnTo>
                  <a:pt x="4826254" y="1647571"/>
                </a:lnTo>
                <a:lnTo>
                  <a:pt x="4835663" y="1630136"/>
                </a:lnTo>
                <a:lnTo>
                  <a:pt x="4836096" y="1613915"/>
                </a:lnTo>
                <a:lnTo>
                  <a:pt x="4833576" y="1597314"/>
                </a:lnTo>
                <a:lnTo>
                  <a:pt x="4834128" y="1578737"/>
                </a:lnTo>
                <a:lnTo>
                  <a:pt x="4830064" y="1545971"/>
                </a:lnTo>
                <a:lnTo>
                  <a:pt x="4830710" y="1541117"/>
                </a:lnTo>
                <a:lnTo>
                  <a:pt x="4830286" y="1532572"/>
                </a:lnTo>
                <a:lnTo>
                  <a:pt x="4829175" y="1519936"/>
                </a:lnTo>
                <a:lnTo>
                  <a:pt x="4828921" y="1519682"/>
                </a:lnTo>
                <a:lnTo>
                  <a:pt x="4832223" y="1514855"/>
                </a:lnTo>
                <a:lnTo>
                  <a:pt x="4833491" y="1503048"/>
                </a:lnTo>
                <a:lnTo>
                  <a:pt x="4833598" y="1475386"/>
                </a:lnTo>
                <a:lnTo>
                  <a:pt x="4834509" y="1463294"/>
                </a:lnTo>
                <a:lnTo>
                  <a:pt x="4837457" y="1456991"/>
                </a:lnTo>
                <a:lnTo>
                  <a:pt x="4841716" y="1446307"/>
                </a:lnTo>
                <a:lnTo>
                  <a:pt x="4845260" y="1435862"/>
                </a:lnTo>
                <a:lnTo>
                  <a:pt x="4846066" y="1430274"/>
                </a:lnTo>
                <a:lnTo>
                  <a:pt x="4845050" y="1429512"/>
                </a:lnTo>
                <a:lnTo>
                  <a:pt x="4864227" y="1403985"/>
                </a:lnTo>
                <a:lnTo>
                  <a:pt x="4871466" y="1360932"/>
                </a:lnTo>
                <a:lnTo>
                  <a:pt x="4899533" y="1302003"/>
                </a:lnTo>
                <a:lnTo>
                  <a:pt x="4903216" y="1210817"/>
                </a:lnTo>
                <a:lnTo>
                  <a:pt x="4911379" y="1201622"/>
                </a:lnTo>
                <a:lnTo>
                  <a:pt x="4915662" y="1192022"/>
                </a:lnTo>
                <a:lnTo>
                  <a:pt x="4917753" y="1178421"/>
                </a:lnTo>
                <a:lnTo>
                  <a:pt x="4919345" y="1157224"/>
                </a:lnTo>
                <a:lnTo>
                  <a:pt x="4925820" y="1129377"/>
                </a:lnTo>
                <a:lnTo>
                  <a:pt x="4927615" y="1110472"/>
                </a:lnTo>
                <a:lnTo>
                  <a:pt x="4926006" y="1091447"/>
                </a:lnTo>
                <a:lnTo>
                  <a:pt x="4922266" y="1063244"/>
                </a:lnTo>
                <a:lnTo>
                  <a:pt x="4931042" y="1022986"/>
                </a:lnTo>
                <a:lnTo>
                  <a:pt x="4941617" y="984837"/>
                </a:lnTo>
                <a:lnTo>
                  <a:pt x="4961503" y="942425"/>
                </a:lnTo>
                <a:lnTo>
                  <a:pt x="4998212" y="889380"/>
                </a:lnTo>
                <a:lnTo>
                  <a:pt x="5024501" y="816355"/>
                </a:lnTo>
                <a:lnTo>
                  <a:pt x="5031950" y="804574"/>
                </a:lnTo>
                <a:lnTo>
                  <a:pt x="5042852" y="785828"/>
                </a:lnTo>
                <a:lnTo>
                  <a:pt x="5051468" y="766439"/>
                </a:lnTo>
                <a:lnTo>
                  <a:pt x="5052060" y="752728"/>
                </a:lnTo>
                <a:lnTo>
                  <a:pt x="5067046" y="724408"/>
                </a:lnTo>
                <a:lnTo>
                  <a:pt x="5072380" y="722502"/>
                </a:lnTo>
                <a:lnTo>
                  <a:pt x="5075428" y="717550"/>
                </a:lnTo>
                <a:lnTo>
                  <a:pt x="5074666" y="697229"/>
                </a:lnTo>
                <a:lnTo>
                  <a:pt x="5074285" y="693420"/>
                </a:lnTo>
                <a:lnTo>
                  <a:pt x="5074793" y="690879"/>
                </a:lnTo>
                <a:lnTo>
                  <a:pt x="5075682" y="689228"/>
                </a:lnTo>
                <a:lnTo>
                  <a:pt x="5076190" y="689101"/>
                </a:lnTo>
                <a:lnTo>
                  <a:pt x="5076317" y="681609"/>
                </a:lnTo>
                <a:lnTo>
                  <a:pt x="5084575" y="665227"/>
                </a:lnTo>
                <a:lnTo>
                  <a:pt x="5117973" y="601345"/>
                </a:lnTo>
                <a:lnTo>
                  <a:pt x="5114815" y="590224"/>
                </a:lnTo>
                <a:lnTo>
                  <a:pt x="5111575" y="582294"/>
                </a:lnTo>
                <a:lnTo>
                  <a:pt x="5113883" y="579127"/>
                </a:lnTo>
                <a:lnTo>
                  <a:pt x="5127371" y="582295"/>
                </a:lnTo>
                <a:lnTo>
                  <a:pt x="5127752" y="577088"/>
                </a:lnTo>
                <a:lnTo>
                  <a:pt x="5130546" y="574294"/>
                </a:lnTo>
                <a:lnTo>
                  <a:pt x="5134737" y="572515"/>
                </a:lnTo>
                <a:lnTo>
                  <a:pt x="5136515" y="572135"/>
                </a:lnTo>
                <a:lnTo>
                  <a:pt x="5132324" y="536066"/>
                </a:lnTo>
                <a:lnTo>
                  <a:pt x="5134991" y="531622"/>
                </a:lnTo>
                <a:lnTo>
                  <a:pt x="5121529" y="491363"/>
                </a:lnTo>
                <a:lnTo>
                  <a:pt x="5118608" y="487299"/>
                </a:lnTo>
                <a:lnTo>
                  <a:pt x="5117846" y="481964"/>
                </a:lnTo>
                <a:lnTo>
                  <a:pt x="5121783" y="473837"/>
                </a:lnTo>
                <a:lnTo>
                  <a:pt x="5123688" y="472059"/>
                </a:lnTo>
                <a:lnTo>
                  <a:pt x="5140452" y="354583"/>
                </a:lnTo>
                <a:lnTo>
                  <a:pt x="5142041" y="297308"/>
                </a:lnTo>
                <a:lnTo>
                  <a:pt x="5143754" y="265683"/>
                </a:lnTo>
                <a:lnTo>
                  <a:pt x="5142341" y="233558"/>
                </a:lnTo>
                <a:lnTo>
                  <a:pt x="5139499" y="218614"/>
                </a:lnTo>
                <a:lnTo>
                  <a:pt x="5137038" y="207551"/>
                </a:lnTo>
                <a:lnTo>
                  <a:pt x="5136769" y="187071"/>
                </a:lnTo>
                <a:lnTo>
                  <a:pt x="5134858" y="166020"/>
                </a:lnTo>
                <a:lnTo>
                  <a:pt x="5133197" y="144684"/>
                </a:lnTo>
                <a:lnTo>
                  <a:pt x="5135036" y="130349"/>
                </a:lnTo>
                <a:lnTo>
                  <a:pt x="5143627" y="130301"/>
                </a:lnTo>
                <a:lnTo>
                  <a:pt x="5132068" y="96246"/>
                </a:lnTo>
                <a:lnTo>
                  <a:pt x="5137832" y="75406"/>
                </a:lnTo>
                <a:lnTo>
                  <a:pt x="5147859" y="53756"/>
                </a:lnTo>
                <a:lnTo>
                  <a:pt x="5149088" y="17272"/>
                </a:lnTo>
                <a:lnTo>
                  <a:pt x="5155184" y="13843"/>
                </a:lnTo>
                <a:lnTo>
                  <a:pt x="5159756" y="8381"/>
                </a:lnTo>
                <a:lnTo>
                  <a:pt x="5163312" y="1650"/>
                </a:lnTo>
                <a:lnTo>
                  <a:pt x="516382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71322"/>
            <a:ext cx="3646804" cy="109664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z="3700" spc="-95" dirty="0"/>
              <a:t>Boosters</a:t>
            </a:r>
            <a:r>
              <a:rPr sz="3700" spc="120" dirty="0"/>
              <a:t> </a:t>
            </a:r>
            <a:r>
              <a:rPr sz="3700" spc="-125" dirty="0"/>
              <a:t>Carried </a:t>
            </a:r>
            <a:r>
              <a:rPr sz="3700" spc="-120" dirty="0"/>
              <a:t> </a:t>
            </a:r>
            <a:r>
              <a:rPr sz="3700" spc="-160" dirty="0"/>
              <a:t>Maximum</a:t>
            </a:r>
            <a:r>
              <a:rPr sz="3700" spc="100" dirty="0"/>
              <a:t> </a:t>
            </a:r>
            <a:r>
              <a:rPr sz="3700" spc="-145" dirty="0"/>
              <a:t>Payload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941324" y="2187956"/>
            <a:ext cx="3220085" cy="121856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165" dirty="0">
                <a:latin typeface="Microsoft Sans Serif"/>
                <a:cs typeface="Microsoft Sans Serif"/>
              </a:rPr>
              <a:t>We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spc="-30" dirty="0">
                <a:latin typeface="Microsoft Sans Serif"/>
                <a:cs typeface="Microsoft Sans Serif"/>
              </a:rPr>
              <a:t>determined</a:t>
            </a:r>
            <a:r>
              <a:rPr sz="1700" spc="4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spc="-20" dirty="0">
                <a:latin typeface="Microsoft Sans Serif"/>
                <a:cs typeface="Microsoft Sans Serif"/>
              </a:rPr>
              <a:t>booster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that </a:t>
            </a:r>
            <a:r>
              <a:rPr sz="1700" spc="-440" dirty="0">
                <a:latin typeface="Microsoft Sans Serif"/>
                <a:cs typeface="Microsoft Sans Serif"/>
              </a:rPr>
              <a:t> </a:t>
            </a:r>
            <a:r>
              <a:rPr sz="1700" spc="-75" dirty="0">
                <a:latin typeface="Microsoft Sans Serif"/>
                <a:cs typeface="Microsoft Sans Serif"/>
              </a:rPr>
              <a:t>have</a:t>
            </a:r>
            <a:r>
              <a:rPr sz="1700" spc="-70" dirty="0">
                <a:latin typeface="Microsoft Sans Serif"/>
                <a:cs typeface="Microsoft Sans Serif"/>
              </a:rPr>
              <a:t> </a:t>
            </a:r>
            <a:r>
              <a:rPr sz="1700" spc="-35" dirty="0">
                <a:latin typeface="Microsoft Sans Serif"/>
                <a:cs typeface="Microsoft Sans Serif"/>
              </a:rPr>
              <a:t>carried </a:t>
            </a:r>
            <a:r>
              <a:rPr sz="1700" spc="-25" dirty="0">
                <a:latin typeface="Microsoft Sans Serif"/>
                <a:cs typeface="Microsoft Sans Serif"/>
              </a:rPr>
              <a:t>the </a:t>
            </a:r>
            <a:r>
              <a:rPr sz="1700" spc="-75" dirty="0">
                <a:latin typeface="Microsoft Sans Serif"/>
                <a:cs typeface="Microsoft Sans Serif"/>
              </a:rPr>
              <a:t>maximum </a:t>
            </a:r>
            <a:r>
              <a:rPr sz="1700" spc="-70" dirty="0">
                <a:latin typeface="Microsoft Sans Serif"/>
                <a:cs typeface="Microsoft Sans Serif"/>
              </a:rPr>
              <a:t> </a:t>
            </a:r>
            <a:r>
              <a:rPr sz="1700" spc="-40" dirty="0">
                <a:latin typeface="Microsoft Sans Serif"/>
                <a:cs typeface="Microsoft Sans Serif"/>
              </a:rPr>
              <a:t>payload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35" dirty="0">
                <a:latin typeface="Microsoft Sans Serif"/>
                <a:cs typeface="Microsoft Sans Serif"/>
              </a:rPr>
              <a:t>using</a:t>
            </a:r>
            <a:r>
              <a:rPr sz="1700" spc="60" dirty="0">
                <a:latin typeface="Microsoft Sans Serif"/>
                <a:cs typeface="Microsoft Sans Serif"/>
              </a:rPr>
              <a:t> </a:t>
            </a:r>
            <a:r>
              <a:rPr sz="1700" spc="-110" dirty="0">
                <a:latin typeface="Microsoft Sans Serif"/>
                <a:cs typeface="Microsoft Sans Serif"/>
              </a:rPr>
              <a:t>a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40" dirty="0">
                <a:latin typeface="Microsoft Sans Serif"/>
                <a:cs typeface="Microsoft Sans Serif"/>
              </a:rPr>
              <a:t>subquery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15" dirty="0">
                <a:latin typeface="Microsoft Sans Serif"/>
                <a:cs typeface="Microsoft Sans Serif"/>
              </a:rPr>
              <a:t>in</a:t>
            </a:r>
            <a:r>
              <a:rPr sz="1700" spc="4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 </a:t>
            </a:r>
            <a:r>
              <a:rPr sz="1700" spc="-434" dirty="0">
                <a:latin typeface="Microsoft Sans Serif"/>
                <a:cs typeface="Microsoft Sans Serif"/>
              </a:rPr>
              <a:t> </a:t>
            </a:r>
            <a:r>
              <a:rPr sz="1700" b="1" spc="-229" dirty="0">
                <a:latin typeface="Arial"/>
                <a:cs typeface="Arial"/>
              </a:rPr>
              <a:t>W</a:t>
            </a:r>
            <a:r>
              <a:rPr sz="1700" b="1" spc="-130" dirty="0">
                <a:latin typeface="Arial"/>
                <a:cs typeface="Arial"/>
              </a:rPr>
              <a:t>H</a:t>
            </a:r>
            <a:r>
              <a:rPr sz="1700" b="1" spc="-250" dirty="0">
                <a:latin typeface="Arial"/>
                <a:cs typeface="Arial"/>
              </a:rPr>
              <a:t>E</a:t>
            </a:r>
            <a:r>
              <a:rPr sz="1700" b="1" spc="-275" dirty="0">
                <a:latin typeface="Arial"/>
                <a:cs typeface="Arial"/>
              </a:rPr>
              <a:t>R</a:t>
            </a:r>
            <a:r>
              <a:rPr sz="1700" b="1" spc="-229" dirty="0">
                <a:latin typeface="Arial"/>
                <a:cs typeface="Arial"/>
              </a:rPr>
              <a:t>E</a:t>
            </a:r>
            <a:r>
              <a:rPr sz="1700" b="1" spc="-10" dirty="0">
                <a:latin typeface="Arial"/>
                <a:cs typeface="Arial"/>
              </a:rPr>
              <a:t> </a:t>
            </a:r>
            <a:r>
              <a:rPr sz="1700" spc="-70" dirty="0">
                <a:latin typeface="Microsoft Sans Serif"/>
                <a:cs typeface="Microsoft Sans Serif"/>
              </a:rPr>
              <a:t>clau</a:t>
            </a:r>
            <a:r>
              <a:rPr sz="1700" spc="-85" dirty="0">
                <a:latin typeface="Microsoft Sans Serif"/>
                <a:cs typeface="Microsoft Sans Serif"/>
              </a:rPr>
              <a:t>s</a:t>
            </a:r>
            <a:r>
              <a:rPr sz="1700" spc="-95" dirty="0">
                <a:latin typeface="Microsoft Sans Serif"/>
                <a:cs typeface="Microsoft Sans Serif"/>
              </a:rPr>
              <a:t>e</a:t>
            </a:r>
            <a:r>
              <a:rPr sz="1700" spc="75" dirty="0">
                <a:latin typeface="Microsoft Sans Serif"/>
                <a:cs typeface="Microsoft Sans Serif"/>
              </a:rPr>
              <a:t> </a:t>
            </a:r>
            <a:r>
              <a:rPr sz="1700" spc="-55" dirty="0">
                <a:latin typeface="Microsoft Sans Serif"/>
                <a:cs typeface="Microsoft Sans Serif"/>
              </a:rPr>
              <a:t>an</a:t>
            </a:r>
            <a:r>
              <a:rPr sz="1700" spc="-50" dirty="0">
                <a:latin typeface="Microsoft Sans Serif"/>
                <a:cs typeface="Microsoft Sans Serif"/>
              </a:rPr>
              <a:t>d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</a:t>
            </a:r>
            <a:r>
              <a:rPr sz="1700" spc="65" dirty="0">
                <a:latin typeface="Microsoft Sans Serif"/>
                <a:cs typeface="Microsoft Sans Serif"/>
              </a:rPr>
              <a:t> </a:t>
            </a:r>
            <a:r>
              <a:rPr sz="1700" b="1" spc="-100" dirty="0">
                <a:latin typeface="Arial"/>
                <a:cs typeface="Arial"/>
              </a:rPr>
              <a:t>M</a:t>
            </a:r>
            <a:r>
              <a:rPr sz="1700" b="1" spc="-175" dirty="0">
                <a:latin typeface="Arial"/>
                <a:cs typeface="Arial"/>
              </a:rPr>
              <a:t>A</a:t>
            </a:r>
            <a:r>
              <a:rPr sz="1700" b="1" spc="-180" dirty="0">
                <a:latin typeface="Arial"/>
                <a:cs typeface="Arial"/>
              </a:rPr>
              <a:t>X</a:t>
            </a:r>
            <a:r>
              <a:rPr sz="1700" b="1" spc="-125" dirty="0">
                <a:latin typeface="Arial"/>
                <a:cs typeface="Arial"/>
              </a:rPr>
              <a:t>(</a:t>
            </a:r>
            <a:r>
              <a:rPr sz="1700" b="1" spc="-95" dirty="0">
                <a:latin typeface="Arial"/>
                <a:cs typeface="Arial"/>
              </a:rPr>
              <a:t>)  </a:t>
            </a:r>
            <a:r>
              <a:rPr sz="1700" spc="-30" dirty="0">
                <a:latin typeface="Microsoft Sans Serif"/>
                <a:cs typeface="Microsoft Sans Serif"/>
              </a:rPr>
              <a:t>function.</a:t>
            </a:r>
            <a:endParaRPr sz="17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5252" y="963167"/>
            <a:ext cx="6155436" cy="49545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21643" y="6475196"/>
            <a:ext cx="1536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31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42261"/>
            <a:ext cx="911161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combinations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b="1" spc="-295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2200" b="1" spc="-2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clause,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225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5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b="1" spc="-280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b="1" spc="-2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67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170" dirty="0"/>
              <a:t>2015</a:t>
            </a:r>
            <a:r>
              <a:rPr sz="3700" spc="114" dirty="0"/>
              <a:t> </a:t>
            </a:r>
            <a:r>
              <a:rPr sz="3700" spc="-160" dirty="0"/>
              <a:t>Launch</a:t>
            </a:r>
            <a:r>
              <a:rPr sz="3700" spc="114" dirty="0"/>
              <a:t> </a:t>
            </a:r>
            <a:r>
              <a:rPr sz="3700" spc="-175" dirty="0"/>
              <a:t>Records</a:t>
            </a:r>
            <a:endParaRPr sz="37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3872" y="3075432"/>
            <a:ext cx="7239000" cy="258165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5185" y="1144028"/>
                </a:lnTo>
                <a:lnTo>
                  <a:pt x="972312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681" y="149189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2172" y="300990"/>
            <a:ext cx="1009332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229" dirty="0"/>
              <a:t>Rank</a:t>
            </a:r>
            <a:r>
              <a:rPr spc="135" dirty="0"/>
              <a:t> </a:t>
            </a:r>
            <a:r>
              <a:rPr spc="-75" dirty="0"/>
              <a:t>Landing</a:t>
            </a:r>
            <a:r>
              <a:rPr spc="135" dirty="0"/>
              <a:t> </a:t>
            </a:r>
            <a:r>
              <a:rPr spc="-140" dirty="0"/>
              <a:t>Outcomes</a:t>
            </a:r>
            <a:r>
              <a:rPr spc="150" dirty="0"/>
              <a:t> </a:t>
            </a:r>
            <a:r>
              <a:rPr spc="-125" dirty="0"/>
              <a:t>Between</a:t>
            </a:r>
            <a:r>
              <a:rPr spc="150" dirty="0"/>
              <a:t> </a:t>
            </a:r>
            <a:r>
              <a:rPr spc="130" dirty="0"/>
              <a:t>2010-06-04</a:t>
            </a:r>
            <a:r>
              <a:rPr spc="140" dirty="0"/>
              <a:t> </a:t>
            </a:r>
            <a:r>
              <a:rPr spc="-110" dirty="0"/>
              <a:t>and </a:t>
            </a:r>
            <a:r>
              <a:rPr spc="-944" dirty="0"/>
              <a:t> </a:t>
            </a:r>
            <a:r>
              <a:rPr spc="130" dirty="0"/>
              <a:t>2017-03-20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3809" y="1770633"/>
            <a:ext cx="3835400" cy="32518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167640" indent="-2286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sel</a:t>
            </a:r>
            <a:r>
              <a:rPr sz="2000" spc="-95" dirty="0">
                <a:latin typeface="Microsoft Sans Serif"/>
                <a:cs typeface="Microsoft Sans Serif"/>
              </a:rPr>
              <a:t>e</a:t>
            </a:r>
            <a:r>
              <a:rPr sz="2000" spc="-35" dirty="0">
                <a:latin typeface="Microsoft Sans Serif"/>
                <a:cs typeface="Microsoft Sans Serif"/>
              </a:rPr>
              <a:t>cted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Landin</a:t>
            </a:r>
            <a:r>
              <a:rPr sz="2000" spc="15" dirty="0">
                <a:latin typeface="Microsoft Sans Serif"/>
                <a:cs typeface="Microsoft Sans Serif"/>
              </a:rPr>
              <a:t>g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outco</a:t>
            </a:r>
            <a:r>
              <a:rPr sz="2000" spc="-60" dirty="0">
                <a:latin typeface="Microsoft Sans Serif"/>
                <a:cs typeface="Microsoft Sans Serif"/>
              </a:rPr>
              <a:t>m</a:t>
            </a:r>
            <a:r>
              <a:rPr sz="2000" spc="-90" dirty="0">
                <a:latin typeface="Microsoft Sans Serif"/>
                <a:cs typeface="Microsoft Sans Serif"/>
              </a:rPr>
              <a:t>es  </a:t>
            </a:r>
            <a:r>
              <a:rPr sz="2000" spc="-60" dirty="0">
                <a:latin typeface="Microsoft Sans Serif"/>
                <a:cs typeface="Microsoft Sans Serif"/>
              </a:rPr>
              <a:t>an</a:t>
            </a:r>
            <a:r>
              <a:rPr sz="2000" spc="-55" dirty="0">
                <a:latin typeface="Microsoft Sans Serif"/>
                <a:cs typeface="Microsoft Sans Serif"/>
              </a:rPr>
              <a:t>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210" dirty="0">
                <a:latin typeface="Arial"/>
                <a:cs typeface="Arial"/>
              </a:rPr>
              <a:t>C</a:t>
            </a:r>
            <a:r>
              <a:rPr sz="2000" b="1" spc="-240" dirty="0">
                <a:latin typeface="Arial"/>
                <a:cs typeface="Arial"/>
              </a:rPr>
              <a:t>O</a:t>
            </a:r>
            <a:r>
              <a:rPr sz="2000" b="1" spc="-260" dirty="0">
                <a:latin typeface="Arial"/>
                <a:cs typeface="Arial"/>
              </a:rPr>
              <a:t>U</a:t>
            </a:r>
            <a:r>
              <a:rPr sz="2000" b="1" spc="-165" dirty="0">
                <a:latin typeface="Arial"/>
                <a:cs typeface="Arial"/>
              </a:rPr>
              <a:t>N</a:t>
            </a:r>
            <a:r>
              <a:rPr sz="2000" b="1" spc="-220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of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landi</a:t>
            </a:r>
            <a:r>
              <a:rPr sz="2000" spc="-30" dirty="0">
                <a:latin typeface="Microsoft Sans Serif"/>
                <a:cs typeface="Microsoft Sans Serif"/>
              </a:rPr>
              <a:t>n</a:t>
            </a:r>
            <a:r>
              <a:rPr sz="2000" spc="10" dirty="0">
                <a:latin typeface="Microsoft Sans Serif"/>
                <a:cs typeface="Microsoft Sans Serif"/>
              </a:rPr>
              <a:t>g  </a:t>
            </a:r>
            <a:r>
              <a:rPr sz="2000" spc="-55" dirty="0">
                <a:latin typeface="Microsoft Sans Serif"/>
                <a:cs typeface="Microsoft Sans Serif"/>
              </a:rPr>
              <a:t>outcomes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from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data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 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use</a:t>
            </a:r>
            <a:r>
              <a:rPr sz="2000" spc="15" dirty="0">
                <a:latin typeface="Microsoft Sans Serif"/>
                <a:cs typeface="Microsoft Sans Serif"/>
              </a:rPr>
              <a:t>d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285" dirty="0">
                <a:latin typeface="Arial"/>
                <a:cs typeface="Arial"/>
              </a:rPr>
              <a:t>W</a:t>
            </a:r>
            <a:r>
              <a:rPr sz="2000" b="1" spc="-145" dirty="0">
                <a:latin typeface="Arial"/>
                <a:cs typeface="Arial"/>
              </a:rPr>
              <a:t>H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sz="2000" b="1" spc="-335" dirty="0">
                <a:latin typeface="Arial"/>
                <a:cs typeface="Arial"/>
              </a:rPr>
              <a:t>R</a:t>
            </a:r>
            <a:r>
              <a:rPr sz="2000" b="1" spc="-275" dirty="0">
                <a:latin typeface="Arial"/>
                <a:cs typeface="Arial"/>
              </a:rPr>
              <a:t>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clause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20" dirty="0">
                <a:latin typeface="Microsoft Sans Serif"/>
                <a:cs typeface="Microsoft Sans Serif"/>
              </a:rPr>
              <a:t>t</a:t>
            </a:r>
            <a:r>
              <a:rPr sz="2000" spc="55" dirty="0">
                <a:latin typeface="Microsoft Sans Serif"/>
                <a:cs typeface="Microsoft Sans Serif"/>
              </a:rPr>
              <a:t>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filter  </a:t>
            </a:r>
            <a:r>
              <a:rPr sz="2000" spc="5" dirty="0">
                <a:latin typeface="Microsoft Sans Serif"/>
                <a:cs typeface="Microsoft Sans Serif"/>
              </a:rPr>
              <a:t>for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outcomes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b="1" spc="-254" dirty="0">
                <a:latin typeface="Arial"/>
                <a:cs typeface="Arial"/>
              </a:rPr>
              <a:t>BETWEEN </a:t>
            </a:r>
            <a:r>
              <a:rPr sz="2000" b="1" spc="-540" dirty="0">
                <a:latin typeface="Arial"/>
                <a:cs typeface="Arial"/>
              </a:rPr>
              <a:t> </a:t>
            </a:r>
            <a:r>
              <a:rPr sz="2000" spc="75" dirty="0">
                <a:latin typeface="Microsoft Sans Serif"/>
                <a:cs typeface="Microsoft Sans Serif"/>
              </a:rPr>
              <a:t>2010-06-04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60" dirty="0">
                <a:latin typeface="Microsoft Sans Serif"/>
                <a:cs typeface="Microsoft Sans Serif"/>
              </a:rPr>
              <a:t> 2010-03-20.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b="1" spc="-315" dirty="0">
                <a:latin typeface="Arial"/>
                <a:cs typeface="Arial"/>
              </a:rPr>
              <a:t>GR</a:t>
            </a:r>
            <a:r>
              <a:rPr sz="2000" b="1" spc="-180" dirty="0">
                <a:latin typeface="Arial"/>
                <a:cs typeface="Arial"/>
              </a:rPr>
              <a:t>O</a:t>
            </a:r>
            <a:r>
              <a:rPr sz="2000" b="1" spc="-260" dirty="0">
                <a:latin typeface="Arial"/>
                <a:cs typeface="Arial"/>
              </a:rPr>
              <a:t>U</a:t>
            </a:r>
            <a:r>
              <a:rPr sz="2000" b="1" spc="-210" dirty="0">
                <a:latin typeface="Arial"/>
                <a:cs typeface="Arial"/>
              </a:rPr>
              <a:t>P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245" dirty="0">
                <a:latin typeface="Arial"/>
                <a:cs typeface="Arial"/>
              </a:rPr>
              <a:t>B</a:t>
            </a:r>
            <a:r>
              <a:rPr sz="2000" b="1" spc="-210" dirty="0">
                <a:latin typeface="Arial"/>
                <a:cs typeface="Arial"/>
              </a:rPr>
              <a:t>Y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clause 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group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outcomes 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</a:t>
            </a:r>
            <a:r>
              <a:rPr sz="2000" spc="-55" dirty="0">
                <a:latin typeface="Microsoft Sans Serif"/>
                <a:cs typeface="Microsoft Sans Serif"/>
              </a:rPr>
              <a:t>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170" dirty="0">
                <a:latin typeface="Arial"/>
                <a:cs typeface="Arial"/>
              </a:rPr>
              <a:t>O</a:t>
            </a:r>
            <a:r>
              <a:rPr sz="2000" b="1" spc="-325" dirty="0">
                <a:latin typeface="Arial"/>
                <a:cs typeface="Arial"/>
              </a:rPr>
              <a:t>R</a:t>
            </a:r>
            <a:r>
              <a:rPr sz="2000" b="1" spc="-95" dirty="0">
                <a:latin typeface="Arial"/>
                <a:cs typeface="Arial"/>
              </a:rPr>
              <a:t>D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sz="2000" b="1" spc="-300" dirty="0">
                <a:latin typeface="Arial"/>
                <a:cs typeface="Arial"/>
              </a:rPr>
              <a:t>R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245" dirty="0">
                <a:latin typeface="Arial"/>
                <a:cs typeface="Arial"/>
              </a:rPr>
              <a:t>B</a:t>
            </a:r>
            <a:r>
              <a:rPr sz="2000" b="1" spc="-210" dirty="0">
                <a:latin typeface="Arial"/>
                <a:cs typeface="Arial"/>
              </a:rPr>
              <a:t>Y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clause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to  </a:t>
            </a:r>
            <a:r>
              <a:rPr sz="2000" spc="-15" dirty="0">
                <a:latin typeface="Microsoft Sans Serif"/>
                <a:cs typeface="Microsoft Sans Serif"/>
              </a:rPr>
              <a:t>order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grouped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 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outcome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in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descending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order.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89030" y="6426809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5716" y="1589532"/>
            <a:ext cx="6124956" cy="429615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09116"/>
            <a:ext cx="10515600" cy="47167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5708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All</a:t>
            </a:r>
            <a:r>
              <a:rPr sz="3700" spc="125" dirty="0"/>
              <a:t> </a:t>
            </a:r>
            <a:r>
              <a:rPr sz="3700" spc="-130" dirty="0"/>
              <a:t>launch</a:t>
            </a:r>
            <a:r>
              <a:rPr sz="3700" spc="145" dirty="0"/>
              <a:t> </a:t>
            </a:r>
            <a:r>
              <a:rPr sz="3700" spc="-95" dirty="0"/>
              <a:t>sites</a:t>
            </a:r>
            <a:r>
              <a:rPr sz="3700" spc="150" dirty="0"/>
              <a:t> </a:t>
            </a:r>
            <a:r>
              <a:rPr sz="3700" spc="-25" dirty="0"/>
              <a:t>global</a:t>
            </a:r>
            <a:r>
              <a:rPr sz="3700" spc="130" dirty="0"/>
              <a:t> </a:t>
            </a:r>
            <a:r>
              <a:rPr sz="3700" spc="-140" dirty="0"/>
              <a:t>map</a:t>
            </a:r>
            <a:r>
              <a:rPr sz="3700" spc="135" dirty="0"/>
              <a:t> </a:t>
            </a:r>
            <a:r>
              <a:rPr sz="3700" spc="-125" dirty="0"/>
              <a:t>markers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35</a:t>
            </a:fld>
            <a:endParaRPr spc="7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252727"/>
            <a:ext cx="10687812" cy="47731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93446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25" dirty="0"/>
              <a:t>Markers</a:t>
            </a:r>
            <a:r>
              <a:rPr sz="3700" spc="155" dirty="0"/>
              <a:t> </a:t>
            </a:r>
            <a:r>
              <a:rPr sz="3700" spc="-70" dirty="0"/>
              <a:t>showing</a:t>
            </a:r>
            <a:r>
              <a:rPr sz="3700" spc="140" dirty="0"/>
              <a:t> </a:t>
            </a:r>
            <a:r>
              <a:rPr sz="3700" spc="-130" dirty="0"/>
              <a:t>launch</a:t>
            </a:r>
            <a:r>
              <a:rPr sz="3700" spc="155" dirty="0"/>
              <a:t> </a:t>
            </a:r>
            <a:r>
              <a:rPr sz="3700" spc="-95" dirty="0"/>
              <a:t>sites</a:t>
            </a:r>
            <a:r>
              <a:rPr sz="3700" spc="135" dirty="0"/>
              <a:t> </a:t>
            </a:r>
            <a:r>
              <a:rPr sz="3700" spc="5" dirty="0"/>
              <a:t>with</a:t>
            </a:r>
            <a:r>
              <a:rPr sz="3700" spc="145" dirty="0"/>
              <a:t> </a:t>
            </a:r>
            <a:r>
              <a:rPr sz="3700" spc="-40" dirty="0"/>
              <a:t>color</a:t>
            </a:r>
            <a:r>
              <a:rPr sz="3700" spc="135" dirty="0"/>
              <a:t> </a:t>
            </a:r>
            <a:r>
              <a:rPr sz="3700" spc="-105" dirty="0"/>
              <a:t>labels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36</a:t>
            </a:fld>
            <a:endParaRPr spc="7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62455"/>
            <a:ext cx="10031201" cy="50642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881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60" dirty="0"/>
              <a:t>Launch</a:t>
            </a:r>
            <a:r>
              <a:rPr sz="3700" spc="130" dirty="0"/>
              <a:t> </a:t>
            </a:r>
            <a:r>
              <a:rPr sz="3700" spc="-130" dirty="0"/>
              <a:t>Site</a:t>
            </a:r>
            <a:r>
              <a:rPr sz="3700" spc="125" dirty="0"/>
              <a:t> </a:t>
            </a:r>
            <a:r>
              <a:rPr sz="3700" spc="-100" dirty="0"/>
              <a:t>distance</a:t>
            </a:r>
            <a:r>
              <a:rPr sz="3700" spc="155" dirty="0"/>
              <a:t> </a:t>
            </a:r>
            <a:r>
              <a:rPr sz="3700" spc="70" dirty="0"/>
              <a:t>to</a:t>
            </a:r>
            <a:r>
              <a:rPr sz="3700" spc="114" dirty="0"/>
              <a:t> </a:t>
            </a:r>
            <a:r>
              <a:rPr sz="3700" spc="-110" dirty="0"/>
              <a:t>landmarks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37</a:t>
            </a:fld>
            <a:endParaRPr spc="7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331" y="1453896"/>
            <a:ext cx="10689336" cy="47731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09706" y="6281724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63042"/>
            <a:ext cx="964628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5" dirty="0"/>
              <a:t>Pie</a:t>
            </a:r>
            <a:r>
              <a:rPr sz="2500" spc="85" dirty="0"/>
              <a:t> </a:t>
            </a:r>
            <a:r>
              <a:rPr sz="2500" spc="-50" dirty="0"/>
              <a:t>chart</a:t>
            </a:r>
            <a:r>
              <a:rPr sz="2500" spc="110" dirty="0"/>
              <a:t> </a:t>
            </a:r>
            <a:r>
              <a:rPr sz="2500" spc="-50" dirty="0"/>
              <a:t>showing</a:t>
            </a:r>
            <a:r>
              <a:rPr sz="2500" spc="110" dirty="0"/>
              <a:t> </a:t>
            </a:r>
            <a:r>
              <a:rPr sz="2500" spc="-40" dirty="0"/>
              <a:t>the</a:t>
            </a:r>
            <a:r>
              <a:rPr sz="2500" spc="100" dirty="0"/>
              <a:t> </a:t>
            </a:r>
            <a:r>
              <a:rPr sz="2500" spc="-145" dirty="0"/>
              <a:t>success</a:t>
            </a:r>
            <a:r>
              <a:rPr sz="2500" spc="120" dirty="0"/>
              <a:t> </a:t>
            </a:r>
            <a:r>
              <a:rPr sz="2500" spc="-65" dirty="0"/>
              <a:t>percentage</a:t>
            </a:r>
            <a:r>
              <a:rPr sz="2500" spc="114" dirty="0"/>
              <a:t> </a:t>
            </a:r>
            <a:r>
              <a:rPr sz="2500" spc="-95" dirty="0"/>
              <a:t>achieved</a:t>
            </a:r>
            <a:r>
              <a:rPr sz="2500" spc="110" dirty="0"/>
              <a:t> </a:t>
            </a:r>
            <a:r>
              <a:rPr sz="2500" spc="-50" dirty="0"/>
              <a:t>by</a:t>
            </a:r>
            <a:r>
              <a:rPr sz="2500" spc="95" dirty="0"/>
              <a:t> </a:t>
            </a:r>
            <a:r>
              <a:rPr sz="2500" spc="-135" dirty="0"/>
              <a:t>each</a:t>
            </a:r>
            <a:r>
              <a:rPr sz="2500" spc="90" dirty="0"/>
              <a:t> </a:t>
            </a:r>
            <a:r>
              <a:rPr sz="2500" spc="-90" dirty="0"/>
              <a:t>launch</a:t>
            </a:r>
            <a:r>
              <a:rPr sz="2500" spc="90" dirty="0"/>
              <a:t> </a:t>
            </a:r>
            <a:r>
              <a:rPr sz="2500" spc="-40" dirty="0"/>
              <a:t>site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881" y="417956"/>
            <a:ext cx="24460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Introduction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906881" y="1325181"/>
            <a:ext cx="10473055" cy="5024755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marL="469900" marR="868680" algn="just">
              <a:lnSpc>
                <a:spcPct val="90000"/>
              </a:lnSpc>
              <a:spcBef>
                <a:spcPts val="1430"/>
              </a:spcBef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advertises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165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each,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much</a:t>
            </a:r>
            <a:r>
              <a:rPr sz="18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savings</a:t>
            </a:r>
            <a:r>
              <a:rPr sz="1800" spc="3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because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2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</a:t>
            </a:r>
            <a:r>
              <a:rPr sz="18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Therefore,</a:t>
            </a:r>
            <a:r>
              <a:rPr sz="18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2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3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alternate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bid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r>
              <a:rPr sz="18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goal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8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1200"/>
              </a:spcBef>
              <a:buChar char="-"/>
              <a:tabLst>
                <a:tab pos="699135" algn="l"/>
              </a:tabLst>
            </a:pP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successfully?</a:t>
            </a:r>
            <a:endParaRPr sz="1800">
              <a:latin typeface="Microsoft Sans Serif"/>
              <a:cs typeface="Microsoft Sans Serif"/>
            </a:endParaRPr>
          </a:p>
          <a:p>
            <a:pPr marL="698500" marR="1179195" lvl="1" indent="-228600">
              <a:lnSpc>
                <a:spcPts val="1939"/>
              </a:lnSpc>
              <a:spcBef>
                <a:spcPts val="1440"/>
              </a:spcBef>
              <a:buChar char="-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interaction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amongst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1150"/>
              </a:spcBef>
              <a:buChar char="-"/>
              <a:tabLst>
                <a:tab pos="699135" algn="l"/>
              </a:tabLst>
            </a:pP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ensure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program.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5027" y="1553528"/>
            <a:ext cx="7418264" cy="4028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2420" y="580085"/>
            <a:ext cx="96735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5" dirty="0"/>
              <a:t>Pie</a:t>
            </a:r>
            <a:r>
              <a:rPr sz="2500" spc="90" dirty="0"/>
              <a:t> </a:t>
            </a:r>
            <a:r>
              <a:rPr sz="2500" spc="-55" dirty="0"/>
              <a:t>chart</a:t>
            </a:r>
            <a:r>
              <a:rPr sz="2500" spc="114" dirty="0"/>
              <a:t> </a:t>
            </a:r>
            <a:r>
              <a:rPr sz="2500" spc="-50" dirty="0"/>
              <a:t>showing</a:t>
            </a:r>
            <a:r>
              <a:rPr sz="2500" spc="114" dirty="0"/>
              <a:t> </a:t>
            </a:r>
            <a:r>
              <a:rPr sz="2500" spc="-40" dirty="0"/>
              <a:t>the</a:t>
            </a:r>
            <a:r>
              <a:rPr sz="2500" spc="105" dirty="0"/>
              <a:t> </a:t>
            </a:r>
            <a:r>
              <a:rPr sz="2500" spc="-110" dirty="0"/>
              <a:t>Launch</a:t>
            </a:r>
            <a:r>
              <a:rPr sz="2500" spc="95" dirty="0"/>
              <a:t> </a:t>
            </a:r>
            <a:r>
              <a:rPr sz="2500" spc="-40" dirty="0"/>
              <a:t>site</a:t>
            </a:r>
            <a:r>
              <a:rPr sz="2500" spc="105" dirty="0"/>
              <a:t> </a:t>
            </a:r>
            <a:r>
              <a:rPr sz="2500" dirty="0"/>
              <a:t>with</a:t>
            </a:r>
            <a:r>
              <a:rPr sz="2500" spc="100" dirty="0"/>
              <a:t> </a:t>
            </a:r>
            <a:r>
              <a:rPr sz="2500" spc="-40" dirty="0"/>
              <a:t>the</a:t>
            </a:r>
            <a:r>
              <a:rPr sz="2500" spc="100" dirty="0"/>
              <a:t> </a:t>
            </a:r>
            <a:r>
              <a:rPr sz="2500" spc="-45" dirty="0"/>
              <a:t>highest</a:t>
            </a:r>
            <a:r>
              <a:rPr sz="2500" spc="110" dirty="0"/>
              <a:t> </a:t>
            </a:r>
            <a:r>
              <a:rPr sz="2500" spc="-90" dirty="0"/>
              <a:t>launch</a:t>
            </a:r>
            <a:r>
              <a:rPr sz="2500" spc="105" dirty="0"/>
              <a:t> </a:t>
            </a:r>
            <a:r>
              <a:rPr sz="2500" spc="-145" dirty="0"/>
              <a:t>success</a:t>
            </a:r>
            <a:r>
              <a:rPr sz="2500" spc="125" dirty="0"/>
              <a:t> </a:t>
            </a:r>
            <a:r>
              <a:rPr sz="2500" spc="-10" dirty="0"/>
              <a:t>ratio</a:t>
            </a:r>
            <a:endParaRPr sz="2500"/>
          </a:p>
        </p:txBody>
      </p:sp>
      <p:sp>
        <p:nvSpPr>
          <p:cNvPr id="4" name="object 4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23417"/>
            <a:ext cx="9408795" cy="7493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34"/>
              </a:spcBef>
            </a:pPr>
            <a:r>
              <a:rPr sz="2500" spc="-85" dirty="0"/>
              <a:t>Scatter</a:t>
            </a:r>
            <a:r>
              <a:rPr sz="2500" spc="120" dirty="0"/>
              <a:t> </a:t>
            </a:r>
            <a:r>
              <a:rPr sz="2500" spc="35" dirty="0"/>
              <a:t>plot</a:t>
            </a:r>
            <a:r>
              <a:rPr sz="2500" spc="105" dirty="0"/>
              <a:t> </a:t>
            </a:r>
            <a:r>
              <a:rPr sz="2500" spc="-5" dirty="0"/>
              <a:t>of</a:t>
            </a:r>
            <a:r>
              <a:rPr sz="2500" spc="80" dirty="0"/>
              <a:t> </a:t>
            </a:r>
            <a:r>
              <a:rPr sz="2500" spc="-100" dirty="0"/>
              <a:t>Payload</a:t>
            </a:r>
            <a:r>
              <a:rPr sz="2500" spc="114" dirty="0"/>
              <a:t> </a:t>
            </a:r>
            <a:r>
              <a:rPr sz="2500" spc="-125" dirty="0"/>
              <a:t>vs</a:t>
            </a:r>
            <a:r>
              <a:rPr sz="2500" spc="90" dirty="0"/>
              <a:t> </a:t>
            </a:r>
            <a:r>
              <a:rPr sz="2500" spc="-110" dirty="0"/>
              <a:t>Launch</a:t>
            </a:r>
            <a:r>
              <a:rPr sz="2500" spc="100" dirty="0"/>
              <a:t> </a:t>
            </a:r>
            <a:r>
              <a:rPr sz="2500" spc="-95" dirty="0"/>
              <a:t>Outcome</a:t>
            </a:r>
            <a:r>
              <a:rPr sz="2500" spc="120" dirty="0"/>
              <a:t> </a:t>
            </a:r>
            <a:r>
              <a:rPr sz="2500" spc="5" dirty="0"/>
              <a:t>for</a:t>
            </a:r>
            <a:r>
              <a:rPr sz="2500" spc="85" dirty="0"/>
              <a:t> </a:t>
            </a:r>
            <a:r>
              <a:rPr sz="2500" spc="-40" dirty="0"/>
              <a:t>all</a:t>
            </a:r>
            <a:r>
              <a:rPr sz="2500" spc="90" dirty="0"/>
              <a:t> </a:t>
            </a:r>
            <a:r>
              <a:rPr sz="2500" spc="-75" dirty="0"/>
              <a:t>sites,</a:t>
            </a:r>
            <a:r>
              <a:rPr sz="2500" spc="110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20" dirty="0"/>
              <a:t>different </a:t>
            </a:r>
            <a:r>
              <a:rPr sz="2500" spc="-650" dirty="0"/>
              <a:t> </a:t>
            </a:r>
            <a:r>
              <a:rPr sz="2500" spc="-60" dirty="0"/>
              <a:t>payload</a:t>
            </a:r>
            <a:r>
              <a:rPr sz="2500" spc="90" dirty="0"/>
              <a:t> </a:t>
            </a:r>
            <a:r>
              <a:rPr sz="2500" spc="-75" dirty="0"/>
              <a:t>selected</a:t>
            </a:r>
            <a:r>
              <a:rPr sz="2500" spc="114" dirty="0"/>
              <a:t> </a:t>
            </a:r>
            <a:r>
              <a:rPr sz="2500" spc="-25" dirty="0"/>
              <a:t>in</a:t>
            </a:r>
            <a:r>
              <a:rPr sz="2500" spc="85" dirty="0"/>
              <a:t> </a:t>
            </a:r>
            <a:r>
              <a:rPr sz="2500" spc="-40" dirty="0"/>
              <a:t>the</a:t>
            </a:r>
            <a:r>
              <a:rPr sz="2500" spc="100" dirty="0"/>
              <a:t> </a:t>
            </a:r>
            <a:r>
              <a:rPr sz="2500" spc="-75" dirty="0"/>
              <a:t>range</a:t>
            </a:r>
            <a:r>
              <a:rPr sz="2500" spc="100" dirty="0"/>
              <a:t> </a:t>
            </a:r>
            <a:r>
              <a:rPr sz="2500" spc="-35" dirty="0"/>
              <a:t>slider</a:t>
            </a:r>
            <a:endParaRPr sz="250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27000"/>
          </a:xfrm>
          <a:custGeom>
            <a:avLst/>
            <a:gdLst/>
            <a:ahLst/>
            <a:cxnLst/>
            <a:rect l="l" t="t" r="r" b="b"/>
            <a:pathLst>
              <a:path w="12192000" h="127000">
                <a:moveTo>
                  <a:pt x="12192000" y="0"/>
                </a:moveTo>
                <a:lnTo>
                  <a:pt x="0" y="0"/>
                </a:lnTo>
                <a:lnTo>
                  <a:pt x="0" y="126492"/>
                </a:lnTo>
                <a:lnTo>
                  <a:pt x="12192000" y="12649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191512"/>
            <a:ext cx="10515600" cy="371418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1874" y="342862"/>
            <a:ext cx="11264265" cy="2185670"/>
            <a:chOff x="531874" y="342862"/>
            <a:chExt cx="11264265" cy="21856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874" y="342862"/>
              <a:ext cx="11263886" cy="21854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4735" y="36575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11167872" y="0"/>
                  </a:moveTo>
                  <a:lnTo>
                    <a:pt x="0" y="0"/>
                  </a:lnTo>
                  <a:lnTo>
                    <a:pt x="0" y="2089404"/>
                  </a:lnTo>
                  <a:lnTo>
                    <a:pt x="11167872" y="2089404"/>
                  </a:lnTo>
                  <a:lnTo>
                    <a:pt x="11167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4735" y="36575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0" y="2089404"/>
                  </a:moveTo>
                  <a:lnTo>
                    <a:pt x="11167872" y="2089404"/>
                  </a:lnTo>
                  <a:lnTo>
                    <a:pt x="11167872" y="0"/>
                  </a:lnTo>
                  <a:lnTo>
                    <a:pt x="0" y="0"/>
                  </a:lnTo>
                  <a:lnTo>
                    <a:pt x="0" y="2089404"/>
                  </a:lnTo>
                  <a:close/>
                </a:path>
              </a:pathLst>
            </a:custGeom>
            <a:ln w="1270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5727" y="805942"/>
            <a:ext cx="2620010" cy="109664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z="3700" spc="-135" dirty="0"/>
              <a:t>Classifica</a:t>
            </a:r>
            <a:r>
              <a:rPr sz="3700" spc="-75" dirty="0"/>
              <a:t>t</a:t>
            </a:r>
            <a:r>
              <a:rPr sz="3700" spc="-25" dirty="0"/>
              <a:t>ion  </a:t>
            </a:r>
            <a:r>
              <a:rPr sz="3700" spc="-165" dirty="0"/>
              <a:t>Accuracy</a:t>
            </a:r>
            <a:endParaRPr sz="3700"/>
          </a:p>
        </p:txBody>
      </p:sp>
      <p:grpSp>
        <p:nvGrpSpPr>
          <p:cNvPr id="7" name="object 7"/>
          <p:cNvGrpSpPr/>
          <p:nvPr/>
        </p:nvGrpSpPr>
        <p:grpSpPr>
          <a:xfrm>
            <a:off x="490727" y="678180"/>
            <a:ext cx="4493260" cy="1463040"/>
            <a:chOff x="490727" y="678180"/>
            <a:chExt cx="4493260" cy="1463040"/>
          </a:xfrm>
        </p:grpSpPr>
        <p:sp>
          <p:nvSpPr>
            <p:cNvPr id="8" name="object 8"/>
            <p:cNvSpPr/>
            <p:nvPr/>
          </p:nvSpPr>
          <p:spPr>
            <a:xfrm>
              <a:off x="490727" y="1057656"/>
              <a:ext cx="128270" cy="704215"/>
            </a:xfrm>
            <a:custGeom>
              <a:avLst/>
              <a:gdLst/>
              <a:ahLst/>
              <a:cxnLst/>
              <a:rect l="l" t="t" r="r" b="b"/>
              <a:pathLst>
                <a:path w="128270" h="704214">
                  <a:moveTo>
                    <a:pt x="128015" y="0"/>
                  </a:moveTo>
                  <a:lnTo>
                    <a:pt x="0" y="0"/>
                  </a:lnTo>
                  <a:lnTo>
                    <a:pt x="0" y="704088"/>
                  </a:lnTo>
                  <a:lnTo>
                    <a:pt x="128015" y="704088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65192" y="678180"/>
              <a:ext cx="18415" cy="1463040"/>
            </a:xfrm>
            <a:custGeom>
              <a:avLst/>
              <a:gdLst/>
              <a:ahLst/>
              <a:cxnLst/>
              <a:rect l="l" t="t" r="r" b="b"/>
              <a:pathLst>
                <a:path w="18414" h="1463039">
                  <a:moveTo>
                    <a:pt x="18287" y="0"/>
                  </a:moveTo>
                  <a:lnTo>
                    <a:pt x="0" y="0"/>
                  </a:lnTo>
                  <a:lnTo>
                    <a:pt x="0" y="1463039"/>
                  </a:lnTo>
                  <a:lnTo>
                    <a:pt x="18287" y="1463039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30773" y="832866"/>
            <a:ext cx="5530215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latin typeface="Microsoft Sans Serif"/>
                <a:cs typeface="Microsoft Sans Serif"/>
              </a:rPr>
              <a:t>The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decision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tree</a:t>
            </a:r>
            <a:r>
              <a:rPr sz="2200" spc="90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classifier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is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model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with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highest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10" dirty="0">
                <a:latin typeface="Microsoft Sans Serif"/>
                <a:cs typeface="Microsoft Sans Serif"/>
              </a:rPr>
              <a:t>accuracy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126" y="2895613"/>
            <a:ext cx="11013539" cy="311025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094211" y="6426809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43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74291"/>
            <a:ext cx="555307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33902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Confusion</a:t>
            </a:r>
            <a:r>
              <a:rPr sz="3700" spc="55" dirty="0"/>
              <a:t> </a:t>
            </a:r>
            <a:r>
              <a:rPr sz="3700" spc="-65" dirty="0"/>
              <a:t>Matrix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0819" y="1880616"/>
            <a:ext cx="4282439" cy="30967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44</a:t>
            </a:fld>
            <a:endParaRPr spc="7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44447"/>
            <a:ext cx="10316210" cy="34417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conclude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that: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latin typeface="Microsoft Sans Serif"/>
                <a:cs typeface="Microsoft Sans Serif"/>
              </a:rPr>
              <a:t>Launch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rate</a:t>
            </a:r>
            <a:r>
              <a:rPr sz="2200" spc="9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started</a:t>
            </a:r>
            <a:r>
              <a:rPr sz="2200" spc="95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to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90" dirty="0">
                <a:latin typeface="Microsoft Sans Serif"/>
                <a:cs typeface="Microsoft Sans Serif"/>
              </a:rPr>
              <a:t>increase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in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100" dirty="0">
                <a:latin typeface="Microsoft Sans Serif"/>
                <a:cs typeface="Microsoft Sans Serif"/>
              </a:rPr>
              <a:t>2013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till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ES-L1,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235" dirty="0">
                <a:latin typeface="Microsoft Sans Serif"/>
                <a:cs typeface="Microsoft Sans Serif"/>
              </a:rPr>
              <a:t>GEO,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90" dirty="0">
                <a:latin typeface="Microsoft Sans Serif"/>
                <a:cs typeface="Microsoft Sans Serif"/>
              </a:rPr>
              <a:t>HEO,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225" dirty="0">
                <a:latin typeface="Microsoft Sans Serif"/>
                <a:cs typeface="Microsoft Sans Serif"/>
              </a:rPr>
              <a:t>SSO,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180" dirty="0">
                <a:latin typeface="Microsoft Sans Serif"/>
                <a:cs typeface="Microsoft Sans Serif"/>
              </a:rPr>
              <a:t>VLEO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had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most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task.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45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24072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35" dirty="0"/>
              <a:t>Conclusions</a:t>
            </a:r>
            <a:endParaRPr sz="37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2976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8615"/>
            <a:ext cx="8361680" cy="450977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Wikipedia.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One-hot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applied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4306" y="6103723"/>
            <a:ext cx="32131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26606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60" dirty="0"/>
              <a:t>Metho</a:t>
            </a:r>
            <a:r>
              <a:rPr sz="3700" spc="-75" dirty="0"/>
              <a:t>d</a:t>
            </a:r>
            <a:r>
              <a:rPr sz="3700" spc="-30" dirty="0"/>
              <a:t>ology</a:t>
            </a:r>
            <a:endParaRPr sz="3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9860"/>
            <a:ext cx="10062210" cy="3858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API.</a:t>
            </a:r>
            <a:endParaRPr sz="1900">
              <a:latin typeface="Microsoft Sans Serif"/>
              <a:cs typeface="Microsoft Sans Serif"/>
            </a:endParaRPr>
          </a:p>
          <a:p>
            <a:pPr marL="698500" marR="635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Next,</a:t>
            </a:r>
            <a:r>
              <a:rPr sz="190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decoded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response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content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Json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.json()</a:t>
            </a:r>
            <a:r>
              <a:rPr sz="19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function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3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turn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.json_normalize().</a:t>
            </a:r>
            <a:endParaRPr sz="19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19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cleaned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9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checked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900" spc="3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fill</a:t>
            </a:r>
            <a:r>
              <a:rPr sz="19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900" spc="3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where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necessary.</a:t>
            </a:r>
            <a:endParaRPr sz="1900">
              <a:latin typeface="Microsoft Sans Serif"/>
              <a:cs typeface="Microsoft Sans Serif"/>
            </a:endParaRPr>
          </a:p>
          <a:p>
            <a:pPr marL="698500" marR="7620" lvl="1" indent="-228600">
              <a:lnSpc>
                <a:spcPct val="100000"/>
              </a:lnSpc>
              <a:spcBef>
                <a:spcPts val="1390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addition,</a:t>
            </a:r>
            <a:r>
              <a:rPr sz="19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9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9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9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9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9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90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BeautifulSoup.</a:t>
            </a:r>
            <a:endParaRPr sz="1900">
              <a:latin typeface="Microsoft Sans Serif"/>
              <a:cs typeface="Microsoft Sans Serif"/>
            </a:endParaRPr>
          </a:p>
          <a:p>
            <a:pPr marL="698500" marR="8255" lvl="1" indent="-228600">
              <a:lnSpc>
                <a:spcPct val="100000"/>
              </a:lnSpc>
              <a:spcBef>
                <a:spcPts val="1410"/>
              </a:spcBef>
              <a:buChar char="-"/>
              <a:tabLst>
                <a:tab pos="697865" algn="l"/>
                <a:tab pos="699135" algn="l"/>
                <a:tab pos="1196340" algn="l"/>
                <a:tab pos="2252980" algn="l"/>
                <a:tab pos="2775585" algn="l"/>
                <a:tab pos="3115310" algn="l"/>
                <a:tab pos="3938270" algn="l"/>
                <a:tab pos="4396105" algn="l"/>
                <a:tab pos="5194300" algn="l"/>
                <a:tab pos="6093460" algn="l"/>
                <a:tab pos="6447155" algn="l"/>
                <a:tab pos="7169784" algn="l"/>
                <a:tab pos="7867650" algn="l"/>
                <a:tab pos="8561070" algn="l"/>
                <a:tab pos="9018270" algn="l"/>
                <a:tab pos="9662160" algn="l"/>
              </a:tabLst>
            </a:pP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je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tiv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ext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ct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au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eco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9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ML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le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ars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ble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 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4306" y="6103723"/>
            <a:ext cx="32131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956"/>
            <a:ext cx="30759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</a:t>
            </a:r>
            <a:r>
              <a:rPr sz="3700" spc="60" dirty="0"/>
              <a:t> </a:t>
            </a:r>
            <a:r>
              <a:rPr sz="3700" spc="-80" dirty="0"/>
              <a:t>Collection</a:t>
            </a:r>
            <a:endParaRPr sz="3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566" y="1816988"/>
            <a:ext cx="4586834" cy="33874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6797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API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some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basic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formatting.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endParaRPr lang="en-US" sz="2200" spc="-65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12700" marR="5080">
              <a:spcBef>
                <a:spcPts val="1405"/>
              </a:spcBef>
              <a:tabLst>
                <a:tab pos="240665" algn="l"/>
                <a:tab pos="241300" algn="l"/>
              </a:tabLst>
            </a:pPr>
            <a:r>
              <a:rPr lang="en-US" sz="1600" dirty="0">
                <a:latin typeface="Microsoft Sans Serif"/>
                <a:cs typeface="Microsoft Sans Serif"/>
                <a:hlinkClick r:id="rId2"/>
              </a:rPr>
              <a:t>https://github.com/asadullah1998/Capstone-Project-IBM-Data-Science-Professional-Certificate/blob/main/W1%20Data%20Extraction%20and%20Wrangling/1_Capstone%20W1.ipynb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</a:t>
            </a:r>
            <a:r>
              <a:rPr sz="3700" spc="114" dirty="0"/>
              <a:t> </a:t>
            </a:r>
            <a:r>
              <a:rPr sz="3700" spc="-80" dirty="0"/>
              <a:t>Collection</a:t>
            </a:r>
            <a:r>
              <a:rPr sz="3700" spc="120" dirty="0"/>
              <a:t> </a:t>
            </a:r>
            <a:r>
              <a:rPr sz="3700" spc="760" dirty="0"/>
              <a:t>–</a:t>
            </a:r>
            <a:r>
              <a:rPr sz="3700" spc="120" dirty="0"/>
              <a:t> </a:t>
            </a:r>
            <a:r>
              <a:rPr sz="3700" spc="-260" dirty="0"/>
              <a:t>SpaceX</a:t>
            </a:r>
            <a:r>
              <a:rPr sz="3700" spc="145" dirty="0"/>
              <a:t> </a:t>
            </a:r>
            <a:r>
              <a:rPr sz="3700" spc="-245" dirty="0"/>
              <a:t>API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8147" y="1499616"/>
            <a:ext cx="4861559" cy="45262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84306" y="6103723"/>
            <a:ext cx="32131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566" y="1493647"/>
            <a:ext cx="4476115" cy="56393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6637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4254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endParaRPr lang="en-US" sz="2200" spc="-65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1405"/>
              </a:spcBef>
              <a:tabLst>
                <a:tab pos="240665" algn="l"/>
                <a:tab pos="241300" algn="l"/>
              </a:tabLst>
            </a:pPr>
            <a:r>
              <a:rPr lang="en-US" sz="1600" spc="-6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https://github.com/asadullah1998/Capstone-Project-IBM-Data-Science-Professional-Certificate/blob/main/W1%20Data%20Extraction%20and%20Wrangling/2_Capstone%20W1.ipynb</a:t>
            </a:r>
            <a:endParaRPr lang="en-US" sz="1600" spc="-65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endParaRPr lang="en-US" sz="2200" spc="-65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endParaRPr lang="en-US" sz="2200" spc="-65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endParaRPr lang="en-US" sz="2200" spc="-65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9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</a:t>
            </a:r>
            <a:r>
              <a:rPr sz="3700" spc="114" dirty="0"/>
              <a:t> </a:t>
            </a:r>
            <a:r>
              <a:rPr sz="3700" spc="-80" dirty="0"/>
              <a:t>Collection</a:t>
            </a:r>
            <a:r>
              <a:rPr sz="3700" spc="125" dirty="0"/>
              <a:t> </a:t>
            </a:r>
            <a:r>
              <a:rPr sz="3700" spc="-5" dirty="0"/>
              <a:t>-</a:t>
            </a:r>
            <a:r>
              <a:rPr sz="3700" spc="125" dirty="0"/>
              <a:t> </a:t>
            </a:r>
            <a:r>
              <a:rPr sz="3700" spc="-125" dirty="0"/>
              <a:t>Scraping</a:t>
            </a:r>
            <a:endParaRPr sz="3700"/>
          </a:p>
        </p:txBody>
      </p:sp>
      <p:grpSp>
        <p:nvGrpSpPr>
          <p:cNvPr id="4" name="object 4"/>
          <p:cNvGrpSpPr/>
          <p:nvPr/>
        </p:nvGrpSpPr>
        <p:grpSpPr>
          <a:xfrm>
            <a:off x="5905309" y="1447800"/>
            <a:ext cx="4660900" cy="4779645"/>
            <a:chOff x="5905309" y="1447800"/>
            <a:chExt cx="4660900" cy="4779645"/>
          </a:xfrm>
        </p:grpSpPr>
        <p:sp>
          <p:nvSpPr>
            <p:cNvPr id="5" name="object 5"/>
            <p:cNvSpPr/>
            <p:nvPr/>
          </p:nvSpPr>
          <p:spPr>
            <a:xfrm>
              <a:off x="5910071" y="1476755"/>
              <a:ext cx="4556760" cy="4691380"/>
            </a:xfrm>
            <a:custGeom>
              <a:avLst/>
              <a:gdLst/>
              <a:ahLst/>
              <a:cxnLst/>
              <a:rect l="l" t="t" r="r" b="b"/>
              <a:pathLst>
                <a:path w="4556759" h="4691380">
                  <a:moveTo>
                    <a:pt x="0" y="4690872"/>
                  </a:moveTo>
                  <a:lnTo>
                    <a:pt x="4556760" y="4690872"/>
                  </a:lnTo>
                  <a:lnTo>
                    <a:pt x="4556760" y="0"/>
                  </a:lnTo>
                  <a:lnTo>
                    <a:pt x="0" y="0"/>
                  </a:lnTo>
                  <a:lnTo>
                    <a:pt x="0" y="4690872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0071" y="1447800"/>
              <a:ext cx="4655820" cy="477926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084306" y="6103723"/>
            <a:ext cx="32131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1884</Words>
  <Application>Microsoft Office PowerPoint</Application>
  <PresentationFormat>Widescreen</PresentationFormat>
  <Paragraphs>194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Arial MT</vt:lpstr>
      <vt:lpstr>Calibri</vt:lpstr>
      <vt:lpstr>Microsoft Sans Serif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 Payload Mass  by F9 v1.1</vt:lpstr>
      <vt:lpstr>First Successful Ground Landing Date</vt:lpstr>
      <vt:lpstr>Successful Drone Ship Landing with Payload between  4000 and 6000</vt:lpstr>
      <vt:lpstr>Total Number of Successful and Failure Mission  Outcomes</vt:lpstr>
      <vt:lpstr>Boosters Carried  Maximum Payload</vt:lpstr>
      <vt:lpstr>2015 Launch Records</vt:lpstr>
      <vt:lpstr>Rank Landing Outcomes Between 2010-06-04 and  2017-03-20</vt:lpstr>
      <vt:lpstr>PowerPoint Presentation</vt:lpstr>
      <vt:lpstr>All launch sites global map markers</vt:lpstr>
      <vt:lpstr>Markers showing launch sites with color labels</vt:lpstr>
      <vt:lpstr>Launch Site distance to landmarks</vt:lpstr>
      <vt:lpstr>PowerPoint Presentation</vt:lpstr>
      <vt:lpstr>Pie chart showing the success percentage achieved by each launch site</vt:lpstr>
      <vt:lpstr>Pie chart showing the Launch site with the highest launch success ratio</vt:lpstr>
      <vt:lpstr>Scatter plot of Payload vs Launch Outcome for all sites, with different  payload selected in the range slider</vt:lpstr>
      <vt:lpstr>PowerPoint Presentation</vt:lpstr>
      <vt:lpstr>Classification 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Asad Ullah</cp:lastModifiedBy>
  <cp:revision>1</cp:revision>
  <dcterms:created xsi:type="dcterms:W3CDTF">2023-05-24T15:51:59Z</dcterms:created>
  <dcterms:modified xsi:type="dcterms:W3CDTF">2023-05-24T16:25:53Z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2021-12-03T00:00:00Z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2023-05-24T00:00:00Z</vt:filetime>
  </property>
</Properties>
</file>